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293" r:id="rId4"/>
    <p:sldId id="294" r:id="rId5"/>
    <p:sldId id="291" r:id="rId6"/>
    <p:sldId id="284" r:id="rId7"/>
    <p:sldId id="285" r:id="rId8"/>
    <p:sldId id="287" r:id="rId9"/>
    <p:sldId id="261" r:id="rId10"/>
    <p:sldId id="298" r:id="rId11"/>
    <p:sldId id="299" r:id="rId12"/>
    <p:sldId id="295" r:id="rId13"/>
    <p:sldId id="300" r:id="rId14"/>
    <p:sldId id="297" r:id="rId15"/>
    <p:sldId id="289" r:id="rId16"/>
    <p:sldId id="266" r:id="rId17"/>
    <p:sldId id="268" r:id="rId18"/>
    <p:sldId id="305" r:id="rId19"/>
    <p:sldId id="306" r:id="rId20"/>
    <p:sldId id="280" r:id="rId21"/>
    <p:sldId id="281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02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3" d="100"/>
          <a:sy n="63" d="100"/>
        </p:scale>
        <p:origin x="-73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18054-C068-478B-83C7-41E4A2E51A1E}" type="datetimeFigureOut">
              <a:rPr lang="en-US" smtClean="0"/>
              <a:pPr/>
              <a:t>26/01/2015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cadarshanpanchal@gmail.com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9D591-3E9B-4C44-8DA5-F1D8FD4C4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066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91443-5D24-4D80-9107-50FBA7230070}" type="datetimeFigureOut">
              <a:rPr lang="en-US" smtClean="0"/>
              <a:pPr/>
              <a:t>26/01/2015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cadarshanpanchal@gmail.com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E59A5-A461-425C-8070-2D5B95ABD1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23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8526D1-C4CF-4E86-B5D4-653FD49B0F7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2CD45-B2BD-453F-A179-C4E23D4D67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Left slide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8F4A06-9512-4F7E-ACD1-6320E876C495}" type="datetime1">
              <a:rPr lang="en-US" smtClean="0"/>
              <a:t>26/01/2015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35327-317D-4675-AD4E-7F74939F4F02}" type="datetime1">
              <a:rPr lang="en-US" smtClean="0"/>
              <a:t>26/01/2015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BFA9E-9E65-4401-A31D-3DE4D3D60670}" type="datetime1">
              <a:rPr lang="en-US" smtClean="0"/>
              <a:t>26/01/2015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4" y="275167"/>
            <a:ext cx="8233833" cy="1143000"/>
          </a:xfrm>
          <a:prstGeom prst="rect">
            <a:avLst/>
          </a:prstGeom>
        </p:spPr>
        <p:txBody>
          <a:bodyPr lIns="152394" tIns="76197" rIns="152394" bIns="7619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084" y="1600731"/>
            <a:ext cx="8233833" cy="4524375"/>
          </a:xfrm>
          <a:prstGeom prst="rect">
            <a:avLst/>
          </a:prstGeom>
        </p:spPr>
        <p:txBody>
          <a:bodyPr lIns="152394" tIns="76197" rIns="152394" bIns="76197"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5613" y="6243638"/>
            <a:ext cx="2136775" cy="476250"/>
          </a:xfrm>
        </p:spPr>
        <p:txBody>
          <a:bodyPr lIns="152394" tIns="76197" rIns="152394" bIns="761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30C5C1-7470-4727-A836-3260984537B1}" type="datetime1">
              <a:rPr lang="en-US" smtClean="0"/>
              <a:t>26/01/2015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2613" y="6243638"/>
            <a:ext cx="2898775" cy="476250"/>
          </a:xfrm>
        </p:spPr>
        <p:txBody>
          <a:bodyPr lIns="152394" tIns="76197" rIns="152394" bIns="761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1613" y="6243638"/>
            <a:ext cx="2136775" cy="476250"/>
          </a:xfrm>
        </p:spPr>
        <p:txBody>
          <a:bodyPr lIns="152394" tIns="76197" rIns="152394" bIns="7619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09E661-B233-4B91-8A92-A0A9D1017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AC91E-0C47-42AD-8CDA-38DFF1231CA7}" type="datetime1">
              <a:rPr lang="en-US" smtClean="0"/>
              <a:t>26/01/2015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1770C-2E64-4FEC-B68F-39B3D474D6F9}" type="datetime1">
              <a:rPr lang="en-US" smtClean="0"/>
              <a:t>26/01/2015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BFBEA-4616-400C-9994-7673EE3AF120}" type="datetime1">
              <a:rPr lang="en-US" smtClean="0"/>
              <a:t>26/01/2015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F891-2F94-4EE2-B4CC-80BC4222C347}" type="datetime1">
              <a:rPr lang="en-US" smtClean="0"/>
              <a:t>26/01/2015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ED0E0-DB03-400D-832E-CC5B48B9B5DA}" type="datetime1">
              <a:rPr lang="en-US" smtClean="0"/>
              <a:t>26/01/2015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85C97-D68F-44CB-BB72-2D51F42BEA4F}" type="datetime1">
              <a:rPr lang="en-US" smtClean="0"/>
              <a:t>26/01/2015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A3C728-58CF-4EC0-99B3-DEE0F5B0059C}" type="datetime1">
              <a:rPr lang="en-US" smtClean="0"/>
              <a:t>26/01/2015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F5C7A8-BA21-4117-A373-10C180CA4A76}" type="datetime1">
              <a:rPr lang="en-US" smtClean="0"/>
              <a:t>26/01/2015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180814-57AC-4170-8507-6ACA67C1BA17}" type="datetime1">
              <a:rPr lang="en-US" smtClean="0"/>
              <a:t>26/01/2015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CA DARSHAN M PANCHAL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80D502-17B1-422E-9DA4-CD54BCD7B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urrent%20issue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20558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Glance On TDS Related Issues</a:t>
            </a:r>
            <a:endParaRPr lang="en-US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PREPARED BY </a:t>
            </a:r>
          </a:p>
          <a:p>
            <a:pPr algn="l"/>
            <a:endParaRPr lang="en-US" sz="16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Darshan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M. Panchal				 B-16 Ground Floor,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B.Com,L.L.B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ISA (ICAI), A.C.A)		 	 Vasupujya Chambers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(M) 9974012893					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I.T Circle, Ashram road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 : cadarshanpanchal@yahoo.co.in		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Ahmedabad - 380014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589212"/>
            <a:ext cx="9144000" cy="1588"/>
          </a:xfrm>
          <a:prstGeom prst="line">
            <a:avLst/>
          </a:prstGeom>
          <a:ln w="2222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1201738"/>
            <a:ext cx="9144000" cy="4386262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 wrap="none" lIns="152366" tIns="76180" rIns="152366" bIns="76180" anchor="ctr"/>
          <a:lstStyle/>
          <a:p>
            <a:endParaRPr lang="en-US" sz="2000">
              <a:latin typeface="Book Antiqua" pitchFamily="18" charset="0"/>
            </a:endParaRPr>
          </a:p>
        </p:txBody>
      </p:sp>
      <p:sp>
        <p:nvSpPr>
          <p:cNvPr id="433155" name="AutoShape 3"/>
          <p:cNvSpPr>
            <a:spLocks noChangeArrowheads="1"/>
          </p:cNvSpPr>
          <p:nvPr/>
        </p:nvSpPr>
        <p:spPr bwMode="auto">
          <a:xfrm>
            <a:off x="3275013" y="258763"/>
            <a:ext cx="1612900" cy="611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DEDUCTOR</a:t>
            </a:r>
          </a:p>
        </p:txBody>
      </p:sp>
      <p:sp>
        <p:nvSpPr>
          <p:cNvPr id="433156" name="AutoShape 4"/>
          <p:cNvSpPr>
            <a:spLocks noChangeArrowheads="1"/>
          </p:cNvSpPr>
          <p:nvPr/>
        </p:nvSpPr>
        <p:spPr bwMode="auto">
          <a:xfrm>
            <a:off x="6402388" y="227013"/>
            <a:ext cx="1385887" cy="611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000">
                <a:latin typeface="Calibri" pitchFamily="34" charset="0"/>
              </a:rPr>
              <a:t>TAX PAYER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98500" y="1679575"/>
            <a:ext cx="3201988" cy="1143000"/>
            <a:chOff x="457200" y="1008063"/>
            <a:chExt cx="1920875" cy="685800"/>
          </a:xfrm>
        </p:grpSpPr>
        <p:sp>
          <p:nvSpPr>
            <p:cNvPr id="18466" name="Rectangle 5"/>
            <p:cNvSpPr>
              <a:spLocks noChangeArrowheads="1"/>
            </p:cNvSpPr>
            <p:nvPr/>
          </p:nvSpPr>
          <p:spPr bwMode="auto">
            <a:xfrm>
              <a:off x="457200" y="1008063"/>
              <a:ext cx="1920875" cy="685800"/>
            </a:xfrm>
            <a:prstGeom prst="rect">
              <a:avLst/>
            </a:prstGeom>
            <a:solidFill>
              <a:srgbClr val="FFFFCC"/>
            </a:solidFill>
            <a:ln w="19050" cap="rnd">
              <a:solidFill>
                <a:srgbClr val="996600"/>
              </a:solidFill>
              <a:prstDash val="sysDot"/>
              <a:miter lim="800000"/>
              <a:headEnd/>
              <a:tailEnd/>
            </a:ln>
          </p:spPr>
          <p:txBody>
            <a:bodyPr wrap="none" lIns="54834" tIns="27417" rIns="54834" bIns="27417"/>
            <a:lstStyle/>
            <a:p>
              <a:r>
                <a:rPr lang="en-US" sz="2800">
                  <a:solidFill>
                    <a:srgbClr val="800000"/>
                  </a:solidFill>
                  <a:latin typeface="Calibri" pitchFamily="34" charset="0"/>
                </a:rPr>
                <a:t>ERACS</a:t>
              </a:r>
            </a:p>
          </p:txBody>
        </p:sp>
        <p:sp>
          <p:nvSpPr>
            <p:cNvPr id="18467" name="AutoShape 6"/>
            <p:cNvSpPr>
              <a:spLocks noChangeArrowheads="1"/>
            </p:cNvSpPr>
            <p:nvPr/>
          </p:nvSpPr>
          <p:spPr bwMode="auto">
            <a:xfrm>
              <a:off x="549578" y="1303338"/>
              <a:ext cx="821871" cy="29051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 w="3175">
              <a:solidFill>
                <a:schemeClr val="folHlink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54834" tIns="27417" rIns="54834" bIns="27417" anchor="ctr"/>
            <a:lstStyle/>
            <a:p>
              <a:pPr algn="ctr">
                <a:defRPr/>
              </a:pPr>
              <a:r>
                <a:rPr lang="en-US">
                  <a:latin typeface="Calibri" pitchFamily="34" charset="0"/>
                </a:rPr>
                <a:t>TIN - FC</a:t>
              </a:r>
            </a:p>
          </p:txBody>
        </p:sp>
        <p:sp>
          <p:nvSpPr>
            <p:cNvPr id="18468" name="AutoShape 7"/>
            <p:cNvSpPr>
              <a:spLocks noChangeArrowheads="1"/>
            </p:cNvSpPr>
            <p:nvPr/>
          </p:nvSpPr>
          <p:spPr bwMode="auto">
            <a:xfrm>
              <a:off x="1556203" y="1107123"/>
              <a:ext cx="729494" cy="491490"/>
            </a:xfrm>
            <a:prstGeom prst="cloudCallout">
              <a:avLst>
                <a:gd name="adj1" fmla="val -33593"/>
                <a:gd name="adj2" fmla="val -33713"/>
              </a:avLst>
            </a:prstGeom>
            <a:gradFill rotWithShape="0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 w="3175">
              <a:solidFill>
                <a:schemeClr val="folHlink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54834" tIns="27417" rIns="54834" bIns="27417" anchor="ctr"/>
            <a:lstStyle/>
            <a:p>
              <a:pPr algn="ctr">
                <a:defRPr/>
              </a:pPr>
              <a:r>
                <a:rPr lang="en-US">
                  <a:latin typeface="Calibri" pitchFamily="34" charset="0"/>
                </a:rPr>
                <a:t>DIRECT</a:t>
              </a:r>
            </a:p>
            <a:p>
              <a:pPr algn="ctr">
                <a:defRPr/>
              </a:pPr>
              <a:r>
                <a:rPr lang="en-US">
                  <a:latin typeface="Calibri" pitchFamily="34" charset="0"/>
                </a:rPr>
                <a:t>UPLOAD</a:t>
              </a:r>
            </a:p>
          </p:txBody>
        </p:sp>
      </p:grpSp>
      <p:sp>
        <p:nvSpPr>
          <p:cNvPr id="433160" name="AutoShape 8"/>
          <p:cNvSpPr>
            <a:spLocks noChangeArrowheads="1"/>
          </p:cNvSpPr>
          <p:nvPr/>
        </p:nvSpPr>
        <p:spPr bwMode="auto">
          <a:xfrm>
            <a:off x="5789613" y="1828800"/>
            <a:ext cx="1524000" cy="8112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B2B2"/>
              </a:gs>
              <a:gs pos="50000">
                <a:srgbClr val="FFFFFF"/>
              </a:gs>
              <a:gs pos="100000">
                <a:srgbClr val="B2B2B2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OLTAS</a:t>
            </a:r>
          </a:p>
          <a:p>
            <a:pPr algn="ctr">
              <a:defRPr/>
            </a:pPr>
            <a:r>
              <a:rPr lang="en-US">
                <a:solidFill>
                  <a:srgbClr val="003300"/>
                </a:solidFill>
                <a:latin typeface="Calibri" pitchFamily="34" charset="0"/>
              </a:rPr>
              <a:t>(BANKS)</a:t>
            </a:r>
          </a:p>
        </p:txBody>
      </p:sp>
      <p:sp>
        <p:nvSpPr>
          <p:cNvPr id="433161" name="AutoShape 9"/>
          <p:cNvSpPr>
            <a:spLocks noChangeArrowheads="1"/>
          </p:cNvSpPr>
          <p:nvPr/>
        </p:nvSpPr>
        <p:spPr bwMode="auto">
          <a:xfrm>
            <a:off x="3656013" y="3000375"/>
            <a:ext cx="1752600" cy="885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B2B2"/>
              </a:gs>
              <a:gs pos="50000">
                <a:srgbClr val="FFFFFF"/>
              </a:gs>
              <a:gs pos="100000">
                <a:srgbClr val="B2B2B2"/>
              </a:gs>
            </a:gsLst>
            <a:lin ang="5400000" scaled="1"/>
          </a:gradFill>
          <a:ln w="3175">
            <a:solidFill>
              <a:schemeClr val="folHlink"/>
            </a:solidFill>
            <a:prstDash val="dash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800">
                <a:latin typeface="Calibri" pitchFamily="34" charset="0"/>
              </a:rPr>
              <a:t>TIN Central </a:t>
            </a:r>
          </a:p>
          <a:p>
            <a:pPr algn="ctr">
              <a:defRPr/>
            </a:pPr>
            <a:r>
              <a:rPr lang="en-US" sz="2800">
                <a:latin typeface="Calibri" pitchFamily="34" charset="0"/>
              </a:rPr>
              <a:t>System</a:t>
            </a:r>
          </a:p>
        </p:txBody>
      </p:sp>
      <p:sp>
        <p:nvSpPr>
          <p:cNvPr id="433162" name="AutoShape 10"/>
          <p:cNvSpPr>
            <a:spLocks noChangeArrowheads="1"/>
          </p:cNvSpPr>
          <p:nvPr/>
        </p:nvSpPr>
        <p:spPr bwMode="auto">
          <a:xfrm>
            <a:off x="3275013" y="4267200"/>
            <a:ext cx="2514600" cy="912813"/>
          </a:xfrm>
          <a:prstGeom prst="cloudCallout">
            <a:avLst>
              <a:gd name="adj1" fmla="val -20204"/>
              <a:gd name="adj2" fmla="val -21005"/>
            </a:avLst>
          </a:prstGeom>
          <a:gradFill rotWithShape="0">
            <a:gsLst>
              <a:gs pos="0">
                <a:srgbClr val="B2B2B2"/>
              </a:gs>
              <a:gs pos="50000">
                <a:srgbClr val="FFFFFF"/>
              </a:gs>
              <a:gs pos="100000">
                <a:srgbClr val="B2B2B2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300">
                <a:latin typeface="Calibri" pitchFamily="34" charset="0"/>
              </a:rPr>
              <a:t>TIN VIEWS</a:t>
            </a:r>
          </a:p>
        </p:txBody>
      </p:sp>
      <p:sp>
        <p:nvSpPr>
          <p:cNvPr id="433163" name="AutoShape 11"/>
          <p:cNvSpPr>
            <a:spLocks noChangeArrowheads="1"/>
          </p:cNvSpPr>
          <p:nvPr/>
        </p:nvSpPr>
        <p:spPr bwMode="auto">
          <a:xfrm>
            <a:off x="47625" y="5842000"/>
            <a:ext cx="3556000" cy="762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 defTabSz="915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Calibri" pitchFamily="34" charset="0"/>
              </a:rPr>
              <a:t>DEDUCTORS + CHALLAN STATUS </a:t>
            </a:r>
          </a:p>
          <a:p>
            <a:pPr algn="ctr" defTabSz="915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Calibri" pitchFamily="34" charset="0"/>
              </a:rPr>
              <a:t>VIEW (STATEMENT STATUS)</a:t>
            </a:r>
          </a:p>
        </p:txBody>
      </p:sp>
      <p:sp>
        <p:nvSpPr>
          <p:cNvPr id="433164" name="AutoShape 12"/>
          <p:cNvSpPr>
            <a:spLocks noChangeArrowheads="1"/>
          </p:cNvSpPr>
          <p:nvPr/>
        </p:nvSpPr>
        <p:spPr bwMode="auto">
          <a:xfrm>
            <a:off x="6402388" y="6007100"/>
            <a:ext cx="21336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 defTabSz="915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Calibri" pitchFamily="34" charset="0"/>
              </a:rPr>
              <a:t>ITD VIEW</a:t>
            </a:r>
            <a:r>
              <a:rPr lang="en-US" sz="1600" b="1" dirty="0">
                <a:latin typeface="Calibri" pitchFamily="34" charset="0"/>
              </a:rPr>
              <a:t> 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572000" y="3886200"/>
            <a:ext cx="0" cy="460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52394" tIns="76197" rIns="152394" bIns="76197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1830388" y="5257800"/>
            <a:ext cx="2741612" cy="612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52394" tIns="76197" rIns="152394" bIns="76197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0" y="5257800"/>
            <a:ext cx="2741613" cy="612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52394" tIns="76197" rIns="152394" bIns="7619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058988" y="869950"/>
            <a:ext cx="1444625" cy="809625"/>
            <a:chOff x="1235075" y="522288"/>
            <a:chExt cx="866775" cy="485775"/>
          </a:xfrm>
        </p:grpSpPr>
        <p:sp>
          <p:nvSpPr>
            <p:cNvPr id="18464" name="Line 13"/>
            <p:cNvSpPr>
              <a:spLocks noChangeShapeType="1"/>
            </p:cNvSpPr>
            <p:nvPr/>
          </p:nvSpPr>
          <p:spPr bwMode="auto">
            <a:xfrm flipH="1">
              <a:off x="1235075" y="522288"/>
              <a:ext cx="866775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Text Box 21"/>
            <p:cNvSpPr txBox="1">
              <a:spLocks noChangeArrowheads="1"/>
            </p:cNvSpPr>
            <p:nvPr/>
          </p:nvSpPr>
          <p:spPr bwMode="auto">
            <a:xfrm rot="-1738334">
              <a:off x="1284517" y="563948"/>
              <a:ext cx="804863" cy="365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TDS/TCS RETURN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30988" y="838200"/>
            <a:ext cx="835025" cy="990600"/>
            <a:chOff x="3978275" y="503238"/>
            <a:chExt cx="501650" cy="593725"/>
          </a:xfrm>
        </p:grpSpPr>
        <p:sp>
          <p:nvSpPr>
            <p:cNvPr id="5151" name="Line 18"/>
            <p:cNvSpPr>
              <a:spLocks noChangeShapeType="1"/>
            </p:cNvSpPr>
            <p:nvPr/>
          </p:nvSpPr>
          <p:spPr bwMode="auto">
            <a:xfrm flipH="1">
              <a:off x="3978275" y="503238"/>
              <a:ext cx="501650" cy="593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latin typeface="Calibri" pitchFamily="34" charset="0"/>
              </a:endParaRPr>
            </a:p>
          </p:txBody>
        </p:sp>
        <p:sp>
          <p:nvSpPr>
            <p:cNvPr id="18463" name="Text Box 22"/>
            <p:cNvSpPr txBox="1">
              <a:spLocks noChangeArrowheads="1"/>
            </p:cNvSpPr>
            <p:nvPr/>
          </p:nvSpPr>
          <p:spPr bwMode="auto">
            <a:xfrm rot="-2772371">
              <a:off x="3843337" y="730553"/>
              <a:ext cx="504825" cy="199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TAX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503613" y="869950"/>
            <a:ext cx="3127375" cy="958850"/>
            <a:chOff x="2101850" y="522288"/>
            <a:chExt cx="1876425" cy="574675"/>
          </a:xfrm>
        </p:grpSpPr>
        <p:sp>
          <p:nvSpPr>
            <p:cNvPr id="18460" name="Line 14"/>
            <p:cNvSpPr>
              <a:spLocks noChangeShapeType="1"/>
            </p:cNvSpPr>
            <p:nvPr/>
          </p:nvSpPr>
          <p:spPr bwMode="auto">
            <a:xfrm>
              <a:off x="2101850" y="522288"/>
              <a:ext cx="1876425" cy="574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23"/>
            <p:cNvSpPr txBox="1">
              <a:spLocks noChangeArrowheads="1"/>
            </p:cNvSpPr>
            <p:nvPr/>
          </p:nvSpPr>
          <p:spPr bwMode="auto">
            <a:xfrm rot="1050051">
              <a:off x="2733675" y="676027"/>
              <a:ext cx="839788" cy="365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TAX</a:t>
              </a:r>
              <a:r>
                <a:rPr lang="en-US" b="1">
                  <a:solidFill>
                    <a:srgbClr val="663300"/>
                  </a:solidFill>
                  <a:latin typeface="Calibri" pitchFamily="34" charset="0"/>
                </a:rPr>
                <a:t> </a:t>
              </a:r>
              <a:r>
                <a:rPr lang="en-US" b="1">
                  <a:latin typeface="Calibri" pitchFamily="34" charset="0"/>
                </a:rPr>
                <a:t>(TDS/TCS)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830388" y="2822575"/>
            <a:ext cx="1825625" cy="798513"/>
            <a:chOff x="1098550" y="1693863"/>
            <a:chExt cx="1095375" cy="479122"/>
          </a:xfrm>
        </p:grpSpPr>
        <p:sp>
          <p:nvSpPr>
            <p:cNvPr id="18458" name="Line 15"/>
            <p:cNvSpPr>
              <a:spLocks noChangeShapeType="1"/>
            </p:cNvSpPr>
            <p:nvPr/>
          </p:nvSpPr>
          <p:spPr bwMode="auto">
            <a:xfrm>
              <a:off x="1098550" y="1693863"/>
              <a:ext cx="1095375" cy="4603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 rot="1545461">
              <a:off x="1165225" y="1973564"/>
              <a:ext cx="839788" cy="199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RETURN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408613" y="2640013"/>
            <a:ext cx="1624012" cy="1016000"/>
            <a:chOff x="3244850" y="1584325"/>
            <a:chExt cx="974725" cy="609600"/>
          </a:xfrm>
        </p:grpSpPr>
        <p:sp>
          <p:nvSpPr>
            <p:cNvPr id="18456" name="Line 16"/>
            <p:cNvSpPr>
              <a:spLocks noChangeShapeType="1"/>
            </p:cNvSpPr>
            <p:nvPr/>
          </p:nvSpPr>
          <p:spPr bwMode="auto">
            <a:xfrm flipH="1">
              <a:off x="3244850" y="1584325"/>
              <a:ext cx="733425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 rot="-2355498">
              <a:off x="3413125" y="1876406"/>
              <a:ext cx="806450" cy="26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35000"/>
                </a:spcBef>
              </a:pPr>
              <a:r>
                <a:rPr lang="en-US" b="1" dirty="0">
                  <a:latin typeface="Cambria" pitchFamily="18" charset="0"/>
                </a:rPr>
                <a:t>CHALLAN</a:t>
              </a:r>
            </a:p>
            <a:p>
              <a:pPr algn="ctr">
                <a:lnSpc>
                  <a:spcPct val="50000"/>
                </a:lnSpc>
                <a:spcBef>
                  <a:spcPct val="35000"/>
                </a:spcBef>
              </a:pPr>
              <a:r>
                <a:rPr lang="en-US" b="1" dirty="0">
                  <a:latin typeface="Cambria" pitchFamily="18" charset="0"/>
                </a:rPr>
                <a:t>STATUS</a:t>
              </a:r>
            </a:p>
          </p:txBody>
        </p:sp>
      </p:grpSp>
      <p:sp>
        <p:nvSpPr>
          <p:cNvPr id="433178" name="AutoShape 26"/>
          <p:cNvSpPr>
            <a:spLocks noChangeArrowheads="1"/>
          </p:cNvSpPr>
          <p:nvPr/>
        </p:nvSpPr>
        <p:spPr bwMode="auto">
          <a:xfrm>
            <a:off x="725488" y="258763"/>
            <a:ext cx="1166812" cy="611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9900"/>
              </a:gs>
              <a:gs pos="50000">
                <a:srgbClr val="FFFFFF"/>
              </a:gs>
              <a:gs pos="100000">
                <a:srgbClr val="CC9900"/>
              </a:gs>
            </a:gsLst>
            <a:lin ang="5400000" scaled="1"/>
          </a:gradFill>
          <a:ln w="3175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1386" tIns="45693" rIns="91386" bIns="45693" anchor="ctr"/>
          <a:lstStyle/>
          <a:p>
            <a:pPr algn="ctr">
              <a:defRPr/>
            </a:pPr>
            <a:r>
              <a:rPr lang="en-US" sz="2000">
                <a:latin typeface="Calibri" pitchFamily="34" charset="0"/>
              </a:rPr>
              <a:t>FILER</a:t>
            </a: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322388" y="885825"/>
            <a:ext cx="742950" cy="785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52394" tIns="76197" rIns="152394" bIns="76197" anchor="ctr"/>
          <a:lstStyle/>
          <a:p>
            <a:endParaRPr lang="en-US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 rot="2862876">
            <a:off x="1043782" y="1072356"/>
            <a:ext cx="8810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6" tIns="45693" rIns="91386" bIns="456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AIR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animBg="1"/>
      <p:bldP spid="433156" grpId="0" animBg="1"/>
      <p:bldP spid="433160" grpId="0" animBg="1"/>
      <p:bldP spid="433161" grpId="0" animBg="1"/>
      <p:bldP spid="433162" grpId="0" animBg="1"/>
      <p:bldP spid="433163" grpId="0" animBg="1"/>
      <p:bldP spid="433164" grpId="0" animBg="1"/>
      <p:bldP spid="7185" grpId="0" animBg="1"/>
      <p:bldP spid="7187" grpId="0" animBg="1"/>
      <p:bldP spid="433178" grpId="0" animBg="1"/>
      <p:bldP spid="7195" grpId="0" animBg="1"/>
      <p:bldP spid="71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Modes Of Filling TDS Return</a:t>
            </a:r>
            <a:endParaRPr lang="en-US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Paper Return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</a:t>
            </a:r>
            <a:r>
              <a:rPr lang="en-US" dirty="0" err="1" smtClean="0"/>
              <a:t>tds</a:t>
            </a:r>
            <a:r>
              <a:rPr lang="en-US" dirty="0" smtClean="0"/>
              <a:t> Return Through Tin-Fc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Online filling along with DSC at Tin-NSDL website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2" descr="Pink tissue paper"/>
          <p:cNvSpPr txBox="1">
            <a:spLocks noChangeArrowheads="1"/>
          </p:cNvSpPr>
          <p:nvPr/>
        </p:nvSpPr>
        <p:spPr bwMode="auto">
          <a:xfrm>
            <a:off x="0" y="0"/>
            <a:ext cx="6589713" cy="124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6" tIns="45698" rIns="91396" bIns="4569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 dirty="0" smtClean="0">
                <a:latin typeface="Calibri" pitchFamily="34" charset="0"/>
              </a:rPr>
              <a:t>Paper Return</a:t>
            </a:r>
          </a:p>
          <a:p>
            <a:pPr algn="ctr" eaLnBrk="0" hangingPunct="0">
              <a:spcBef>
                <a:spcPct val="50000"/>
              </a:spcBef>
            </a:pPr>
            <a:endParaRPr lang="en-US" sz="3000" b="1" dirty="0">
              <a:latin typeface="Calibri" pitchFamily="34" charset="0"/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6090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6" tIns="45698" rIns="91396" bIns="45698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3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300"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09588" y="646113"/>
            <a:ext cx="8081962" cy="544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6" tIns="45698" rIns="91396" bIns="45698">
            <a:spAutoFit/>
          </a:bodyPr>
          <a:lstStyle/>
          <a:p>
            <a:pPr algn="just" defTabSz="915422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50000"/>
              <a:defRPr/>
            </a:pPr>
            <a:r>
              <a:rPr lang="en-US" sz="2400" b="1" dirty="0" smtClean="0">
                <a:latin typeface="Calibri" pitchFamily="34" charset="0"/>
              </a:rPr>
              <a:t>1.</a:t>
            </a:r>
            <a:r>
              <a:rPr lang="en-US" sz="2400" dirty="0" smtClean="0">
                <a:latin typeface="Calibri" pitchFamily="34" charset="0"/>
              </a:rPr>
              <a:t>What is Paper Return ?</a:t>
            </a:r>
          </a:p>
          <a:p>
            <a:pPr algn="just" defTabSz="915422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50000"/>
              <a:defRPr/>
            </a:pPr>
            <a:r>
              <a:rPr lang="en-US" sz="2400" b="1" dirty="0" smtClean="0">
                <a:latin typeface="Calibri" pitchFamily="34" charset="0"/>
              </a:rPr>
              <a:t>Manual Submission Of TDS quarterly statement in form 24Q/26Q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 smtClean="0">
                <a:latin typeface="Calibri" pitchFamily="34" charset="0"/>
              </a:rPr>
              <a:t>2. </a:t>
            </a:r>
            <a:r>
              <a:rPr lang="en-US" sz="2400" dirty="0" smtClean="0">
                <a:latin typeface="Calibri" pitchFamily="34" charset="0"/>
              </a:rPr>
              <a:t>Who Can File Paper Return </a:t>
            </a:r>
            <a:r>
              <a:rPr lang="en-US" sz="2400" b="1" dirty="0" smtClean="0">
                <a:latin typeface="Calibri" pitchFamily="34" charset="0"/>
              </a:rPr>
              <a:t>?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 smtClean="0">
                <a:latin typeface="Calibri" pitchFamily="34" charset="0"/>
              </a:rPr>
              <a:t>All Assessee, except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alibri" pitchFamily="34" charset="0"/>
              </a:rPr>
              <a:t> Those who are required to get books of a/c audited u/s 44AB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alibri" pitchFamily="34" charset="0"/>
              </a:rPr>
              <a:t>Government Deductor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alibri" pitchFamily="34" charset="0"/>
              </a:rPr>
              <a:t>Required to </a:t>
            </a:r>
            <a:r>
              <a:rPr lang="en-US" sz="2400" b="1" dirty="0" err="1" smtClean="0">
                <a:latin typeface="Calibri" pitchFamily="34" charset="0"/>
              </a:rPr>
              <a:t>gettheir</a:t>
            </a:r>
            <a:r>
              <a:rPr lang="en-US" sz="2400" b="1" dirty="0" smtClean="0">
                <a:latin typeface="Calibri" pitchFamily="34" charset="0"/>
              </a:rPr>
              <a:t> books of account audit under any other act.</a:t>
            </a:r>
          </a:p>
          <a:p>
            <a:pPr marL="375693" indent="-375693" algn="just" defTabSz="915422" eaLnBrk="0" fontAlgn="auto" hangingPunct="0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Calibri" pitchFamily="34" charset="0"/>
              </a:rPr>
              <a:t>Deductor having more than 20 deductee entries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75693" indent="-375693" algn="just" defTabSz="915422" eaLnBrk="0" hangingPunct="0">
              <a:spcBef>
                <a:spcPct val="50000"/>
              </a:spcBef>
              <a:buSzPct val="100000"/>
              <a:defRPr/>
            </a:pPr>
            <a:r>
              <a:rPr lang="en-US" sz="2800" b="1" dirty="0" smtClean="0">
                <a:latin typeface="Calibri" pitchFamily="34" charset="0"/>
              </a:rPr>
              <a:t>What is pre-requirement of paper return ?</a:t>
            </a:r>
          </a:p>
          <a:p>
            <a:pPr marL="375693" indent="-375693" algn="just" defTabSz="915422" eaLnBrk="0" hangingPunct="0">
              <a:spcBef>
                <a:spcPct val="50000"/>
              </a:spcBef>
              <a:buSzPct val="100000"/>
              <a:buFontTx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Complete, legible and signed </a:t>
            </a:r>
          </a:p>
          <a:p>
            <a:pPr marL="375693" indent="-375693" algn="just" defTabSz="915422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Mandatory fields - TAN, Name, Form No., F. Y. and Quarter </a:t>
            </a:r>
          </a:p>
          <a:p>
            <a:pPr marL="375693" indent="-375693" algn="just" defTabSz="915422" eaLnBrk="0" hangingPunct="0">
              <a:lnSpc>
                <a:spcPct val="125000"/>
              </a:lnSpc>
              <a:spcBef>
                <a:spcPct val="50000"/>
              </a:spcBef>
              <a:buSzPct val="100000"/>
              <a:buFontTx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No enclosures - Bank challan / TDS/TCS certificate etc.</a:t>
            </a:r>
          </a:p>
          <a:p>
            <a:pPr marL="375693" indent="-375693" algn="just" defTabSz="915422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Correction, if required, in full and in </a:t>
            </a:r>
            <a:r>
              <a:rPr lang="en-US" sz="3600" dirty="0" smtClean="0">
                <a:latin typeface="Calibri" pitchFamily="34" charset="0"/>
              </a:rPr>
              <a:t>paper form only</a:t>
            </a:r>
          </a:p>
          <a:p>
            <a:pPr marL="375693" indent="-375693" algn="just" defTabSz="915422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Copy of original Provisional Receipt (if correction statement).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425450" y="0"/>
            <a:ext cx="7251700" cy="1077182"/>
          </a:xfrm>
        </p:spPr>
        <p:txBody>
          <a:bodyPr lIns="91403" tIns="45702" rIns="91403" bIns="45702" anchor="t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Errors in paper returns resulting non-upload to central system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33475"/>
            <a:ext cx="8001000" cy="5343525"/>
          </a:xfrm>
        </p:spPr>
        <p:txBody>
          <a:bodyPr lIns="152394" tIns="76197" rIns="152394" bIns="76197" rtlCol="0">
            <a:normAutofit fontScale="92500" lnSpcReduction="10000"/>
          </a:bodyPr>
          <a:lstStyle/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Deductor details – TAN, Name of deductor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Challan details – CIN, amounts, section code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Deductee details, Salary details – Name of</a:t>
            </a:r>
          </a:p>
          <a:p>
            <a:pPr marL="291030" indent="0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deductee/ employee, PAN and amounts</a:t>
            </a:r>
          </a:p>
          <a:p>
            <a:pPr indent="-145516" algn="just" eaLnBrk="1" fontAlgn="auto" hangingPunct="1">
              <a:spcAft>
                <a:spcPts val="0"/>
              </a:spcAft>
              <a:buSzPct val="105000"/>
              <a:buFontTx/>
              <a:buNone/>
              <a:defRPr/>
            </a:pPr>
            <a:endParaRPr lang="en-US" sz="2400" b="1" u="sng" dirty="0" smtClean="0"/>
          </a:p>
          <a:p>
            <a:pPr indent="-145516" algn="just" eaLnBrk="1" fontAlgn="auto" hangingPunct="1">
              <a:spcAft>
                <a:spcPts val="0"/>
              </a:spcAft>
              <a:buSzPct val="105000"/>
              <a:buFontTx/>
              <a:buNone/>
              <a:defRPr/>
            </a:pPr>
            <a:r>
              <a:rPr lang="en-US" sz="2400" b="1" u="sng" dirty="0" smtClean="0"/>
              <a:t>Impact of errors in digitization </a:t>
            </a:r>
          </a:p>
          <a:p>
            <a:pPr indent="-145516" algn="just" eaLnBrk="1" fontAlgn="auto" hangingPunct="1">
              <a:spcAft>
                <a:spcPts val="0"/>
              </a:spcAft>
              <a:buSzPct val="105000"/>
              <a:buFontTx/>
              <a:buNone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Impact on booking of challans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Impact on tax credit to underlying deductees</a:t>
            </a:r>
          </a:p>
          <a:p>
            <a:pPr marL="291030" indent="0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buNone/>
              <a:defRPr/>
            </a:pPr>
            <a:r>
              <a:rPr lang="en-US" sz="2400" dirty="0" smtClean="0"/>
              <a:t>   (view in Form 26AS)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Impact on assessment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400" dirty="0" smtClean="0"/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r>
              <a:rPr lang="en-US" sz="2400" dirty="0" smtClean="0"/>
              <a:t>Revised statement uploaded before cancellation</a:t>
            </a:r>
          </a:p>
          <a:p>
            <a:pPr marL="291030" indent="0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of original paper statement </a:t>
            </a:r>
          </a:p>
          <a:p>
            <a:pPr marL="579415" indent="-288385" algn="just" eaLnBrk="1" fontAlgn="auto" hangingPunct="1">
              <a:lnSpc>
                <a:spcPct val="70000"/>
              </a:lnSpc>
              <a:spcBef>
                <a:spcPct val="15000"/>
              </a:spcBef>
              <a:spcAft>
                <a:spcPts val="0"/>
              </a:spcAft>
              <a:buSzPct val="120000"/>
              <a:defRPr/>
            </a:pPr>
            <a:endParaRPr lang="en-US" sz="2700" dirty="0" smtClean="0">
              <a:latin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7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969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TDS/TCS Forms and Periodicity</a:t>
            </a: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796541"/>
              </p:ext>
            </p:extLst>
          </p:nvPr>
        </p:nvGraphicFramePr>
        <p:xfrm>
          <a:off x="393700" y="1219200"/>
          <a:ext cx="8324850" cy="4411724"/>
        </p:xfrm>
        <a:graphic>
          <a:graphicData uri="http://schemas.openxmlformats.org/drawingml/2006/table">
            <a:tbl>
              <a:tblPr/>
              <a:tblGrid>
                <a:gridCol w="1100138"/>
                <a:gridCol w="1820862"/>
                <a:gridCol w="5403850"/>
              </a:tblGrid>
              <a:tr h="676594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Form No.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Periodicity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Due Date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3991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24Q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Quarterly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 first three quarters: </a:t>
                      </a:r>
                    </a:p>
                    <a:p>
                      <a:pPr marL="0" marR="0" lvl="0" indent="0" algn="l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within 15 days from end of quarter for Non-Government deductors.</a:t>
                      </a:r>
                    </a:p>
                    <a:p>
                      <a:pPr marL="0" marR="0" lvl="0" indent="0" algn="l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within 30 days for Government deductors.</a:t>
                      </a:r>
                    </a:p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 last quarter: up to 15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May in the succeeding F. Y. </a:t>
                      </a:r>
                    </a:p>
                  </a:txBody>
                  <a:tcPr marL="91403" marR="91403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991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26Q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991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27Q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8595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27EQ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4500">
                <a:tc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550863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With each e-TDS/TCS statement.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03" marR="9140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7" name="Rectangle 28"/>
          <p:cNvSpPr>
            <a:spLocks noChangeArrowheads="1"/>
          </p:cNvSpPr>
          <p:nvPr/>
        </p:nvSpPr>
        <p:spPr bwMode="auto">
          <a:xfrm>
            <a:off x="257175" y="5715000"/>
            <a:ext cx="8382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0" rIns="91400" bIns="45700"/>
          <a:lstStyle/>
          <a:p>
            <a:pPr marL="1141413" lvl="2" indent="-227013" eaLnBrk="0" hangingPunct="0">
              <a:spcBef>
                <a:spcPct val="20000"/>
              </a:spcBef>
            </a:pPr>
            <a:r>
              <a:rPr lang="en-US" sz="2300" b="1" dirty="0">
                <a:latin typeface="Calibri" pitchFamily="34" charset="0"/>
              </a:rPr>
              <a:t>Due dates are for deductors / collectors.</a:t>
            </a:r>
          </a:p>
          <a:p>
            <a:pPr marL="1141413" lvl="2" indent="-227013" eaLnBrk="0" hangingPunct="0">
              <a:spcBef>
                <a:spcPct val="20000"/>
              </a:spcBef>
            </a:pPr>
            <a:endParaRPr lang="en-US" sz="2300" b="1" dirty="0"/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304800" y="604838"/>
            <a:ext cx="5143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0" tIns="45700" rIns="91400" bIns="4570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Quarterly (From F. Y. 2007-08 onwards)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5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5913" y="838200"/>
            <a:ext cx="2686050" cy="3451225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lIns="91386" tIns="45693" rIns="91386" bIns="45693">
            <a:spAutoFit/>
          </a:bodyPr>
          <a:lstStyle/>
          <a:p>
            <a:pPr marL="171450" indent="-171450" eaLnBrk="0" hangingPunct="0">
              <a:spcBef>
                <a:spcPct val="5000"/>
              </a:spcBef>
              <a:buClr>
                <a:srgbClr val="008000"/>
              </a:buClr>
              <a:buSzPct val="80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Preliminary Checks OK</a:t>
            </a:r>
          </a:p>
          <a:p>
            <a:pPr marL="171450" indent="-171450" eaLnBrk="0" hangingPunct="0">
              <a:spcBef>
                <a:spcPct val="5000"/>
              </a:spcBef>
              <a:buClr>
                <a:srgbClr val="008000"/>
              </a:buClr>
              <a:buSzPct val="80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Format Level Verification passed</a:t>
            </a:r>
          </a:p>
          <a:p>
            <a:pPr marL="171450" indent="-171450" eaLnBrk="0" hangingPunct="0">
              <a:lnSpc>
                <a:spcPct val="130000"/>
              </a:lnSpc>
              <a:spcBef>
                <a:spcPct val="5000"/>
              </a:spcBef>
              <a:buClr>
                <a:srgbClr val="008000"/>
              </a:buClr>
              <a:buSzPct val="80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TAN verification OK</a:t>
            </a:r>
          </a:p>
          <a:p>
            <a:pPr marL="171450" indent="-171450" eaLnBrk="0" hangingPunct="0">
              <a:lnSpc>
                <a:spcPct val="130000"/>
              </a:lnSpc>
              <a:spcBef>
                <a:spcPct val="5000"/>
              </a:spcBef>
              <a:buClr>
                <a:srgbClr val="008000"/>
              </a:buClr>
              <a:buSzPct val="80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Name and address verification  OK</a:t>
            </a:r>
          </a:p>
          <a:p>
            <a:pPr marL="171450" indent="-171450" eaLnBrk="0" hangingPunct="0">
              <a:lnSpc>
                <a:spcPct val="130000"/>
              </a:lnSpc>
              <a:spcBef>
                <a:spcPct val="5000"/>
              </a:spcBef>
              <a:buClr>
                <a:srgbClr val="008000"/>
              </a:buClr>
              <a:buSzPct val="80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Control Total matched with Form 27A</a:t>
            </a:r>
          </a:p>
          <a:p>
            <a:pPr marL="171450" indent="-171450" eaLnBrk="0" hangingPunct="0">
              <a:lnSpc>
                <a:spcPct val="130000"/>
              </a:lnSpc>
              <a:spcBef>
                <a:spcPct val="5000"/>
              </a:spcBef>
              <a:buClr>
                <a:srgbClr val="008000"/>
              </a:buClr>
              <a:buSzPct val="80000"/>
              <a:buFont typeface="Monotype Sorts"/>
              <a:buChar char="u"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971779" name="Rectangle 3"/>
          <p:cNvSpPr>
            <a:spLocks noChangeArrowheads="1"/>
          </p:cNvSpPr>
          <p:nvPr/>
        </p:nvSpPr>
        <p:spPr bwMode="auto">
          <a:xfrm>
            <a:off x="2827338" y="3113088"/>
            <a:ext cx="1397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6" tIns="45693" rIns="91386" bIns="45693">
            <a:spAutoFit/>
          </a:bodyPr>
          <a:lstStyle/>
          <a:p>
            <a:pPr defTabSz="915422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+mn-cs"/>
              </a:rPr>
              <a:t> 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84550" y="3446463"/>
            <a:ext cx="2136775" cy="1444625"/>
          </a:xfrm>
          <a:prstGeom prst="diamond">
            <a:avLst/>
          </a:prstGeom>
          <a:solidFill>
            <a:srgbClr val="F8C9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/>
          <a:p>
            <a:pPr algn="ctr" eaLnBrk="0" hangingPunct="0">
              <a:lnSpc>
                <a:spcPct val="130000"/>
              </a:lnSpc>
            </a:pPr>
            <a:r>
              <a:rPr lang="pt-BR" sz="3200" b="1">
                <a:solidFill>
                  <a:schemeClr val="accent2"/>
                </a:solidFill>
                <a:latin typeface="Calibri" pitchFamily="34" charset="0"/>
              </a:rPr>
              <a:t>TIN-FC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2963863" y="4162425"/>
            <a:ext cx="490537" cy="15875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152394" tIns="76197" rIns="152394" bIns="76197" anchor="ctr">
            <a:spAutoFit/>
          </a:bodyPr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5470525" y="4146550"/>
            <a:ext cx="520700" cy="15875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lIns="152394" tIns="76197" rIns="152394" bIns="76197" anchor="ctr">
            <a:spAutoFit/>
          </a:bodyPr>
          <a:lstStyle/>
          <a:p>
            <a:endParaRPr 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192463" y="1636713"/>
            <a:ext cx="2492375" cy="1066800"/>
          </a:xfrm>
          <a:prstGeom prst="roundRect">
            <a:avLst>
              <a:gd name="adj" fmla="val 16667"/>
            </a:avLst>
          </a:prstGeom>
          <a:solidFill>
            <a:srgbClr val="F8C900"/>
          </a:solidFill>
          <a:ln w="15875">
            <a:solidFill>
              <a:schemeClr val="accent2"/>
            </a:solidFill>
            <a:round/>
            <a:headEnd/>
            <a:tailEnd/>
          </a:ln>
        </p:spPr>
        <p:txBody>
          <a:bodyPr wrap="none" lIns="91386" tIns="45693" rIns="91386" bIns="45693" anchor="ctr"/>
          <a:lstStyle/>
          <a:p>
            <a:pPr algn="ctr" eaLnBrk="0" hangingPunct="0"/>
            <a:r>
              <a:rPr lang="fr-FR" sz="2200" b="1">
                <a:solidFill>
                  <a:schemeClr val="accent2"/>
                </a:solidFill>
                <a:latin typeface="Calibri" pitchFamily="34" charset="0"/>
              </a:rPr>
              <a:t>Deductor submits</a:t>
            </a:r>
          </a:p>
          <a:p>
            <a:pPr algn="ctr" eaLnBrk="0" hangingPunct="0"/>
            <a:r>
              <a:rPr lang="fr-FR" sz="2200" b="1">
                <a:solidFill>
                  <a:schemeClr val="accent2"/>
                </a:solidFill>
                <a:latin typeface="Calibri" pitchFamily="34" charset="0"/>
              </a:rPr>
              <a:t>return to </a:t>
            </a:r>
          </a:p>
          <a:p>
            <a:pPr algn="ctr" eaLnBrk="0" hangingPunct="0"/>
            <a:r>
              <a:rPr lang="fr-FR" sz="2200" b="1">
                <a:solidFill>
                  <a:schemeClr val="accent2"/>
                </a:solidFill>
                <a:latin typeface="Calibri" pitchFamily="34" charset="0"/>
              </a:rPr>
              <a:t>TIN-FC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460875" y="2711450"/>
            <a:ext cx="3175" cy="719138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152394" tIns="76197" rIns="152394" bIns="76197" anchor="ctr">
            <a:spAutoFit/>
          </a:bodyPr>
          <a:lstStyle/>
          <a:p>
            <a:endParaRPr lang="en-US"/>
          </a:p>
        </p:txBody>
      </p:sp>
      <p:sp>
        <p:nvSpPr>
          <p:cNvPr id="971786" name="Rectangle 10"/>
          <p:cNvSpPr>
            <a:spLocks noChangeArrowheads="1"/>
          </p:cNvSpPr>
          <p:nvPr/>
        </p:nvSpPr>
        <p:spPr bwMode="auto">
          <a:xfrm>
            <a:off x="381000" y="1457325"/>
            <a:ext cx="18573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6" tIns="45693" rIns="91386" bIns="45693">
            <a:spAutoFit/>
          </a:bodyPr>
          <a:lstStyle/>
          <a:p>
            <a:pPr defTabSz="915422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+mn-cs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75131" y="838200"/>
            <a:ext cx="2822028" cy="3515711"/>
            <a:chOff x="3840" y="-709532"/>
            <a:chExt cx="1776" cy="3458273"/>
          </a:xfrm>
          <a:noFill/>
        </p:grpSpPr>
        <p:sp>
          <p:nvSpPr>
            <p:cNvPr id="19478" name="Text Box 13"/>
            <p:cNvSpPr txBox="1">
              <a:spLocks noChangeArrowheads="1"/>
            </p:cNvSpPr>
            <p:nvPr/>
          </p:nvSpPr>
          <p:spPr bwMode="auto">
            <a:xfrm>
              <a:off x="3840" y="-709532"/>
              <a:ext cx="1776" cy="3458273"/>
            </a:xfrm>
            <a:prstGeom prst="rect">
              <a:avLst/>
            </a:prstGeom>
            <a:grpFill/>
            <a:ln w="19050">
              <a:solidFill>
                <a:srgbClr val="FF9900"/>
              </a:solidFill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Arial" pitchFamily="34" charset="0"/>
                <a:buChar char="•"/>
                <a:defRPr/>
              </a:pPr>
              <a:r>
                <a:rPr lang="en-US" sz="2000" dirty="0">
                  <a:latin typeface="Calibri" pitchFamily="34" charset="0"/>
                  <a:cs typeface="+mn-cs"/>
                </a:rPr>
                <a:t>Preliminary Checks not OK</a:t>
              </a:r>
            </a:p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Arial" pitchFamily="34" charset="0"/>
                <a:buChar char="•"/>
                <a:defRPr/>
              </a:pPr>
              <a:r>
                <a:rPr lang="en-US" sz="2000" dirty="0">
                  <a:latin typeface="Calibri" pitchFamily="34" charset="0"/>
                  <a:cs typeface="+mn-cs"/>
                </a:rPr>
                <a:t>Format level error </a:t>
              </a:r>
            </a:p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Arial" pitchFamily="34" charset="0"/>
                <a:buChar char="•"/>
                <a:defRPr/>
              </a:pPr>
              <a:r>
                <a:rPr lang="en-US" sz="2000" dirty="0">
                  <a:latin typeface="Calibri" pitchFamily="34" charset="0"/>
                  <a:cs typeface="+mn-cs"/>
                </a:rPr>
                <a:t>Neither TAN is in data base nor any proof of TAN</a:t>
              </a:r>
            </a:p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Arial" pitchFamily="34" charset="0"/>
                <a:buChar char="•"/>
                <a:defRPr/>
              </a:pPr>
              <a:r>
                <a:rPr lang="en-US" sz="2000" dirty="0">
                  <a:latin typeface="Calibri" pitchFamily="34" charset="0"/>
                  <a:cs typeface="+mn-cs"/>
                </a:rPr>
                <a:t>Mismatch in name/address – no proof</a:t>
              </a:r>
            </a:p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Arial" pitchFamily="34" charset="0"/>
                <a:buChar char="•"/>
                <a:defRPr/>
              </a:pPr>
              <a:r>
                <a:rPr lang="en-US" sz="2000" dirty="0">
                  <a:latin typeface="Calibri" pitchFamily="34" charset="0"/>
                  <a:cs typeface="+mn-cs"/>
                </a:rPr>
                <a:t>Control Total do not match with Form 27A</a:t>
              </a:r>
            </a:p>
            <a:p>
              <a:pPr marL="171450" indent="-171450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buFont typeface="Monotype Sorts"/>
                <a:buChar char="u"/>
                <a:defRPr/>
              </a:pPr>
              <a:endParaRPr lang="en-US" dirty="0">
                <a:latin typeface="Book Antiqua" pitchFamily="18" charset="0"/>
                <a:cs typeface="+mn-cs"/>
              </a:endParaRPr>
            </a:p>
          </p:txBody>
        </p:sp>
        <p:sp>
          <p:nvSpPr>
            <p:cNvPr id="19479" name="Text Box 14"/>
            <p:cNvSpPr txBox="1">
              <a:spLocks noChangeArrowheads="1"/>
            </p:cNvSpPr>
            <p:nvPr/>
          </p:nvSpPr>
          <p:spPr bwMode="auto">
            <a:xfrm>
              <a:off x="4032" y="3660"/>
              <a:ext cx="1584" cy="302969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</p:spPr>
          <p:txBody>
            <a:bodyPr lIns="54834" tIns="27417" rIns="54834" bIns="27417">
              <a:spAutoFit/>
            </a:bodyPr>
            <a:lstStyle/>
            <a:p>
              <a:pPr marL="171450" indent="-171450" algn="just" eaLnBrk="0" hangingPunct="0">
                <a:spcBef>
                  <a:spcPct val="5000"/>
                </a:spcBef>
                <a:buClr>
                  <a:srgbClr val="008000"/>
                </a:buClr>
                <a:buSzPct val="80000"/>
                <a:defRPr/>
              </a:pPr>
              <a:endParaRPr lang="en-US" i="1" dirty="0"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28684" name="Text Box 15"/>
          <p:cNvSpPr txBox="1">
            <a:spLocks noChangeArrowheads="1"/>
          </p:cNvSpPr>
          <p:nvPr/>
        </p:nvSpPr>
        <p:spPr bwMode="auto">
          <a:xfrm>
            <a:off x="536575" y="457200"/>
            <a:ext cx="8024813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86" tIns="45693" rIns="91386" bIns="45693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600" b="1">
                <a:solidFill>
                  <a:srgbClr val="000066"/>
                </a:solidFill>
                <a:latin typeface="Calibri" pitchFamily="34" charset="0"/>
              </a:rPr>
              <a:t>Acceptance / Non-Acceptance of Returns  </a:t>
            </a:r>
          </a:p>
        </p:txBody>
      </p:sp>
      <p:sp>
        <p:nvSpPr>
          <p:cNvPr id="28685" name="Rectangle 18"/>
          <p:cNvSpPr>
            <a:spLocks noChangeArrowheads="1"/>
          </p:cNvSpPr>
          <p:nvPr/>
        </p:nvSpPr>
        <p:spPr bwMode="auto">
          <a:xfrm>
            <a:off x="8694738" y="536575"/>
            <a:ext cx="258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6" tIns="45693" rIns="91386" bIns="45693">
            <a:spAutoFit/>
          </a:bodyPr>
          <a:lstStyle/>
          <a:p>
            <a:pPr eaLnBrk="0" hangingPunct="0"/>
            <a:r>
              <a:rPr lang="en-US" sz="2300">
                <a:latin typeface="Times New Roman" pitchFamily="18" charset="0"/>
              </a:rPr>
              <a:t> 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254000" y="5334000"/>
            <a:ext cx="8662988" cy="60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52321" tIns="76150" rIns="152321" bIns="76150">
            <a:spAutoFit/>
          </a:bodyPr>
          <a:lstStyle/>
          <a:p>
            <a:pPr>
              <a:buFontTx/>
              <a:buChar char="•"/>
            </a:pPr>
            <a:r>
              <a:rPr lang="en-US" sz="2000" b="1" dirty="0">
                <a:latin typeface="Calibri" pitchFamily="34" charset="0"/>
              </a:rPr>
              <a:t>Billing on the basis of number of deductees in the accepted statement </a:t>
            </a:r>
          </a:p>
        </p:txBody>
      </p:sp>
      <p:sp>
        <p:nvSpPr>
          <p:cNvPr id="12307" name="Rectangle 21"/>
          <p:cNvSpPr>
            <a:spLocks noChangeArrowheads="1"/>
          </p:cNvSpPr>
          <p:nvPr/>
        </p:nvSpPr>
        <p:spPr bwMode="auto">
          <a:xfrm>
            <a:off x="428625" y="4648200"/>
            <a:ext cx="2519363" cy="460375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lIns="152366" tIns="76180" rIns="152366" bIns="76180" anchor="ctr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Provisional Receipt</a:t>
            </a:r>
          </a:p>
        </p:txBody>
      </p:sp>
      <p:sp>
        <p:nvSpPr>
          <p:cNvPr id="12308" name="Rectangle 22"/>
          <p:cNvSpPr>
            <a:spLocks noChangeArrowheads="1"/>
          </p:cNvSpPr>
          <p:nvPr/>
        </p:nvSpPr>
        <p:spPr bwMode="auto">
          <a:xfrm>
            <a:off x="5969000" y="4648200"/>
            <a:ext cx="2870200" cy="461963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lIns="152366" tIns="76180" rIns="152366" bIns="76180" anchor="ctr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Non- Acceptance Memo</a:t>
            </a: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H="1">
            <a:off x="1544638" y="4240212"/>
            <a:ext cx="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52394" tIns="76197" rIns="152394" bIns="76197" anchor="ctr"/>
          <a:lstStyle/>
          <a:p>
            <a:endParaRPr lang="en-US"/>
          </a:p>
        </p:txBody>
      </p:sp>
      <p:sp>
        <p:nvSpPr>
          <p:cNvPr id="24" name="Rectangle 2" descr="Pink tissue paper"/>
          <p:cNvSpPr txBox="1">
            <a:spLocks noChangeArrowheads="1"/>
          </p:cNvSpPr>
          <p:nvPr/>
        </p:nvSpPr>
        <p:spPr>
          <a:xfrm>
            <a:off x="236538" y="0"/>
            <a:ext cx="7158037" cy="850900"/>
          </a:xfrm>
          <a:prstGeom prst="rect">
            <a:avLst/>
          </a:prstGeom>
          <a:noFill/>
        </p:spPr>
        <p:txBody>
          <a:bodyPr lIns="91393" tIns="45697" rIns="91393" bIns="45697"/>
          <a:lstStyle/>
          <a:p>
            <a:pPr>
              <a:defRPr/>
            </a:pPr>
            <a:r>
              <a:rPr lang="en-US" sz="2600" b="1" kern="0" dirty="0">
                <a:latin typeface="Calibri" pitchFamily="34" charset="0"/>
                <a:ea typeface="+mj-ea"/>
                <a:cs typeface="+mj-cs"/>
              </a:rPr>
              <a:t>Processing of e-TDS/TCS Statements (Regular)</a:t>
            </a:r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H="1">
            <a:off x="7373938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52394" tIns="76197" rIns="152394" bIns="76197" anchor="ctr"/>
          <a:lstStyle/>
          <a:p>
            <a:endParaRPr lang="en-US"/>
          </a:p>
        </p:txBody>
      </p:sp>
    </p:spTree>
  </p:cSld>
  <p:clrMapOvr>
    <a:masterClrMapping/>
  </p:clrMapOvr>
  <p:transition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971779" grpId="0"/>
      <p:bldP spid="12293" grpId="0" animBg="1"/>
      <p:bldP spid="12294" grpId="0" animBg="1"/>
      <p:bldP spid="12295" grpId="0" animBg="1"/>
      <p:bldP spid="12296" grpId="0" animBg="1"/>
      <p:bldP spid="12297" grpId="0" animBg="1"/>
      <p:bldP spid="12305" grpId="0"/>
      <p:bldP spid="12307" grpId="0" animBg="1"/>
      <p:bldP spid="12308" grpId="0" animBg="1"/>
      <p:bldP spid="25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 descr="Pink tissue paper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535863" cy="803275"/>
          </a:xfrm>
        </p:spPr>
        <p:txBody>
          <a:bodyPr lIns="91393" tIns="45697" rIns="91393" bIns="45697">
            <a:normAutofit fontScale="90000"/>
          </a:bodyPr>
          <a:lstStyle/>
          <a:p>
            <a:pPr eaLnBrk="1" hangingPunct="1"/>
            <a:r>
              <a:rPr lang="en-US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Acceptance of Correction Statements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812800"/>
            <a:ext cx="7964487" cy="5435600"/>
          </a:xfrm>
        </p:spPr>
        <p:txBody>
          <a:bodyPr lIns="91393" tIns="45697" rIns="91393" bIns="45697">
            <a:noAutofit/>
          </a:bodyPr>
          <a:lstStyle/>
          <a:p>
            <a:pPr algn="just" eaLnBrk="1" hangingPunct="1">
              <a:lnSpc>
                <a:spcPct val="75000"/>
              </a:lnSpc>
            </a:pP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Need for correction statement</a:t>
            </a:r>
          </a:p>
          <a:p>
            <a:pPr marL="109728" indent="0" algn="just" eaLnBrk="1" hangingPunct="1">
              <a:lnSpc>
                <a:spcPct val="75000"/>
              </a:lnSpc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just" eaLnBrk="1" hangingPunct="1">
              <a:lnSpc>
                <a:spcPct val="75000"/>
              </a:lnSpc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 In case of mistake in original return, if     </a:t>
            </a:r>
          </a:p>
          <a:p>
            <a:pPr marL="109728" indent="0" algn="just" eaLnBrk="1" hangingPunct="1">
              <a:lnSpc>
                <a:spcPct val="75000"/>
              </a:lnSpc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mistake is in… </a:t>
            </a:r>
          </a:p>
          <a:p>
            <a:pPr algn="just" eaLnBrk="1" hangingPunct="1">
              <a:lnSpc>
                <a:spcPct val="75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Challan Detail.</a:t>
            </a:r>
          </a:p>
          <a:p>
            <a:pPr algn="just" eaLnBrk="1" hangingPunct="1">
              <a:lnSpc>
                <a:spcPct val="75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Deductee Detail.</a:t>
            </a:r>
          </a:p>
          <a:p>
            <a:pPr algn="just" eaLnBrk="1" hangingPunct="1">
              <a:lnSpc>
                <a:spcPct val="75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Deductor Detail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.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75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Payment of Interest reply to notice.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109728" indent="0" algn="just" eaLnBrk="1" hangingPunct="1">
              <a:lnSpc>
                <a:spcPct val="75000"/>
              </a:lnSpc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C3300"/>
              </a:buClr>
              <a:buSzPct val="150000"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just">
              <a:lnSpc>
                <a:spcPct val="75000"/>
              </a:lnSpc>
            </a:pPr>
            <a:r>
              <a:rPr lang="en-US" sz="3200" b="1" u="sng" dirty="0">
                <a:latin typeface="Calibri" pitchFamily="34" charset="0"/>
                <a:cs typeface="Calibri" pitchFamily="34" charset="0"/>
              </a:rPr>
              <a:t>Process to make correction Statement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75000"/>
              </a:lnSpc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75000"/>
              </a:lnSpc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Register TAN at TRACES site.</a:t>
            </a: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Log in to Traces with USER Id and Pass ward.</a:t>
            </a: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Request consolidated file by providing detail of challan and Deductee pan and corresponding TDS AMOUNT.</a:t>
            </a: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Download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consolidated .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tds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file from TRACES. </a:t>
            </a: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Default file can be download shows default amount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75000"/>
              </a:lnSpc>
              <a:buFont typeface="Courier New" pitchFamily="49" charset="0"/>
              <a:buChar char="o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9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lnSpc>
                <a:spcPct val="75000"/>
              </a:lnSpc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    </a:t>
            </a:r>
          </a:p>
          <a:p>
            <a:pPr lvl="1" algn="just">
              <a:lnSpc>
                <a:spcPct val="75000"/>
              </a:lnSpc>
              <a:buFont typeface="Courier New" pitchFamily="49" charset="0"/>
              <a:buChar char="o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Prepare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correction file using latest RPU and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FVU</a:t>
            </a:r>
          </a:p>
          <a:p>
            <a:pPr marL="109728" indent="0" algn="just">
              <a:lnSpc>
                <a:spcPct val="75000"/>
              </a:lnSpc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provided from NSDL time to time.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just">
              <a:lnSpc>
                <a:spcPct val="75000"/>
              </a:lnSpc>
              <a:buNone/>
            </a:pPr>
            <a:endParaRPr lang="en-US" sz="3200" dirty="0" smtClean="0"/>
          </a:p>
          <a:p>
            <a:pPr lvl="1" algn="just">
              <a:lnSpc>
                <a:spcPct val="80000"/>
              </a:lnSpc>
              <a:buSzPct val="150000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No. of Batches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= No. of provisional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receipts</a:t>
            </a:r>
          </a:p>
          <a:p>
            <a:pPr lvl="1" algn="just">
              <a:lnSpc>
                <a:spcPct val="80000"/>
              </a:lnSpc>
              <a:buSzPct val="150000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80000"/>
              </a:lnSpc>
              <a:buSzPct val="150000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More than one type of correction in one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TDS</a:t>
            </a: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 correction statement possible .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Change of  </a:t>
            </a: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PAN, Change in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deductee details, Change in challan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detail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Change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in Deductor return etc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80000"/>
              </a:lnSpc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80000"/>
              </a:lnSpc>
              <a:buSzPct val="150000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Copy of TDS provisional receipt is to be attached with the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form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27A with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reference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of the same in computer 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generated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.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fvu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file.</a:t>
            </a: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lvl="1" algn="just">
              <a:lnSpc>
                <a:spcPct val="80000"/>
              </a:lnSpc>
              <a:buSzPct val="150000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More than one time correction possible. There is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no such provision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to restrict correction in original </a:t>
            </a:r>
            <a:r>
              <a:rPr lang="en-US" sz="3200">
                <a:latin typeface="Calibri" pitchFamily="34" charset="0"/>
                <a:cs typeface="Calibri" pitchFamily="34" charset="0"/>
              </a:rPr>
              <a:t>TDS </a:t>
            </a:r>
            <a:r>
              <a:rPr lang="en-US" sz="3200" smtClean="0">
                <a:latin typeface="Calibri" pitchFamily="34" charset="0"/>
                <a:cs typeface="Calibri" pitchFamily="34" charset="0"/>
              </a:rPr>
              <a:t>return.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393192" lvl="1" indent="0" algn="just">
              <a:lnSpc>
                <a:spcPct val="80000"/>
              </a:lnSpc>
              <a:buSzPct val="150000"/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44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Multi Batch Corrections - </a:t>
            </a:r>
            <a:r>
              <a:rPr lang="en-US" sz="4800" u="sng" dirty="0"/>
              <a:t/>
            </a:r>
            <a:br>
              <a:rPr lang="en-US" sz="4800" u="sng" dirty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256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AIN registration</a:t>
            </a:r>
            <a:endParaRPr lang="en-US" u="sng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7772400" cy="1199704"/>
          </a:xfrm>
        </p:spPr>
        <p:txBody>
          <a:bodyPr>
            <a:noAutofit/>
          </a:bodyPr>
          <a:lstStyle/>
          <a:p>
            <a:pPr marL="228600" lvl="1" indent="-22860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AO to provide the user ID as well as password at the time of registration.</a:t>
            </a:r>
          </a:p>
          <a:p>
            <a:pPr marL="0" lvl="1" indent="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Option available to provide two email IDs.</a:t>
            </a:r>
          </a:p>
          <a:p>
            <a:pPr marL="228600" lvl="1" indent="-22860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 registration e-mail with user ID in password  protected PDF file is sent.</a:t>
            </a:r>
          </a:p>
          <a:p>
            <a:pPr marL="0" lvl="1" indent="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Within 24 hours AO registration account is    </a:t>
            </a:r>
          </a:p>
          <a:p>
            <a:pPr marL="0" lvl="1" indent="0" algn="just" eaLnBrk="1" hangingPunct="1">
              <a:spcAft>
                <a:spcPts val="600"/>
              </a:spcAft>
              <a:defRPr/>
            </a:pPr>
            <a:r>
              <a:rPr lang="en-US" sz="2400" dirty="0" smtClean="0"/>
              <a:t>  activated.</a:t>
            </a:r>
          </a:p>
          <a:p>
            <a:pPr marL="0" lvl="1" indent="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Online facility to download BIN details available.</a:t>
            </a:r>
          </a:p>
          <a:p>
            <a:pPr marL="0" lvl="1" indent="0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Online upload for Form 24G statements is   </a:t>
            </a:r>
          </a:p>
          <a:p>
            <a:pPr marL="0" lvl="1" indent="0" algn="just" eaLnBrk="1" hangingPunct="1">
              <a:spcAft>
                <a:spcPts val="600"/>
              </a:spcAft>
              <a:defRPr/>
            </a:pPr>
            <a:r>
              <a:rPr lang="en-US" sz="2400" dirty="0"/>
              <a:t> </a:t>
            </a:r>
            <a:r>
              <a:rPr lang="en-US" sz="2400" dirty="0" smtClean="0"/>
              <a:t>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 descr="Pink tissue paper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7551738" cy="546100"/>
          </a:xfrm>
        </p:spPr>
        <p:txBody>
          <a:bodyPr lIns="152394" tIns="76197" rIns="152394" bIns="76197">
            <a:normAutofit fontScale="90000"/>
          </a:bodyPr>
          <a:lstStyle/>
          <a:p>
            <a:pPr eaLnBrk="1" hangingPunct="1"/>
            <a:r>
              <a:rPr lang="en-US" sz="3400" b="1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Online Views at NSDL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3563" y="1143001"/>
            <a:ext cx="7620000" cy="4683124"/>
          </a:xfrm>
        </p:spPr>
        <p:txBody>
          <a:bodyPr lIns="152394" tIns="76197" rIns="152394" bIns="76197">
            <a:normAutofit fontScale="85000" lnSpcReduction="20000"/>
          </a:bodyPr>
          <a:lstStyle/>
          <a:p>
            <a:pPr eaLnBrk="1" hangingPunct="1">
              <a:buSzPct val="120000"/>
            </a:pPr>
            <a:r>
              <a:rPr lang="en-US" sz="2400" dirty="0" smtClean="0"/>
              <a:t>Challan Status Enquiry</a:t>
            </a:r>
          </a:p>
          <a:p>
            <a:pPr marL="109728" indent="0" eaLnBrk="1" hangingPunct="1">
              <a:buSzPct val="12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TAN BASED VIEW </a:t>
            </a:r>
          </a:p>
          <a:p>
            <a:pPr marL="109728" indent="0" eaLnBrk="1" hangingPunct="1">
              <a:buSzPct val="12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CIN BASED VIEW</a:t>
            </a:r>
          </a:p>
          <a:p>
            <a:pPr eaLnBrk="1" hangingPunct="1">
              <a:buSzPct val="120000"/>
            </a:pPr>
            <a:r>
              <a:rPr lang="en-US" sz="2400" dirty="0" smtClean="0"/>
              <a:t>Statement Status View</a:t>
            </a:r>
          </a:p>
          <a:p>
            <a:pPr eaLnBrk="1" hangingPunct="1">
              <a:buSzPct val="120000"/>
            </a:pPr>
            <a:r>
              <a:rPr lang="en-US" sz="2400" dirty="0" smtClean="0"/>
              <a:t>BIN view (For those who have filed 24G)</a:t>
            </a:r>
          </a:p>
          <a:p>
            <a:pPr marL="109728" indent="0" eaLnBrk="1" hangingPunct="1">
              <a:buSzPct val="120000"/>
              <a:buNone/>
            </a:pPr>
            <a:endParaRPr lang="en-US" sz="2800" b="1" u="sng" dirty="0" smtClean="0"/>
          </a:p>
          <a:p>
            <a:pPr marL="109728" indent="0" eaLnBrk="1" hangingPunct="1">
              <a:buSzPct val="120000"/>
              <a:buNone/>
            </a:pPr>
            <a:r>
              <a:rPr lang="en-US" sz="2800" b="1" u="sng" dirty="0" smtClean="0"/>
              <a:t>Online views at TRACES</a:t>
            </a:r>
          </a:p>
          <a:p>
            <a:pPr eaLnBrk="1" hangingPunct="1">
              <a:buSzPct val="120000"/>
            </a:pPr>
            <a:r>
              <a:rPr lang="en-US" sz="2400" dirty="0" smtClean="0"/>
              <a:t>Credit of TDS to deductee.</a:t>
            </a:r>
          </a:p>
          <a:p>
            <a:pPr eaLnBrk="1" hangingPunct="1">
              <a:buSzPct val="120000"/>
            </a:pPr>
            <a:r>
              <a:rPr lang="en-US" sz="2400" dirty="0" smtClean="0"/>
              <a:t>Unclaimed challans.</a:t>
            </a:r>
          </a:p>
          <a:p>
            <a:pPr eaLnBrk="1" hangingPunct="1">
              <a:buSzPct val="120000"/>
            </a:pPr>
            <a:r>
              <a:rPr lang="en-US" sz="2400" dirty="0" smtClean="0"/>
              <a:t>Verification of Lower Deduction Certificate No.</a:t>
            </a:r>
          </a:p>
          <a:p>
            <a:pPr eaLnBrk="1" hangingPunct="1">
              <a:buSzPct val="120000"/>
            </a:pPr>
            <a:r>
              <a:rPr lang="en-US" sz="2400" dirty="0" smtClean="0"/>
              <a:t>Default generated for TDS/TCS statement.</a:t>
            </a:r>
          </a:p>
          <a:p>
            <a:pPr eaLnBrk="1" hangingPunct="1">
              <a:buSzPct val="120000"/>
            </a:pPr>
            <a:r>
              <a:rPr lang="en-US" sz="2400" dirty="0" smtClean="0"/>
              <a:t>Pan Verification</a:t>
            </a:r>
          </a:p>
          <a:p>
            <a:pPr eaLnBrk="1" hangingPunct="1">
              <a:buSzPct val="120000"/>
            </a:pPr>
            <a:r>
              <a:rPr lang="en-US" sz="2400" dirty="0" smtClean="0"/>
              <a:t>Online request for Refund</a:t>
            </a:r>
          </a:p>
          <a:p>
            <a:pPr eaLnBrk="1" hangingPunct="1">
              <a:buSzPct val="120000"/>
            </a:pPr>
            <a:r>
              <a:rPr lang="en-US" sz="2400" dirty="0" smtClean="0"/>
              <a:t>Online correction in Pan or Challan amount with DSC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6" descr="Pink tissue paper"/>
          <p:cNvSpPr txBox="1">
            <a:spLocks noChangeArrowheads="1"/>
          </p:cNvSpPr>
          <p:nvPr/>
        </p:nvSpPr>
        <p:spPr bwMode="auto">
          <a:xfrm>
            <a:off x="430212" y="0"/>
            <a:ext cx="6732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7" rIns="91393" bIns="45697" anchor="ctr"/>
          <a:lstStyle/>
          <a:p>
            <a:pPr defTabSz="1525588"/>
            <a:r>
              <a:rPr lang="en-US" sz="2800" b="1" u="sng" dirty="0">
                <a:latin typeface="Calibri" pitchFamily="34" charset="0"/>
              </a:rPr>
              <a:t>Rectification of errors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600" y="381000"/>
            <a:ext cx="8382000" cy="5222962"/>
          </a:xfrm>
          <a:prstGeom prst="rect">
            <a:avLst/>
          </a:prstGeom>
        </p:spPr>
        <p:txBody>
          <a:bodyPr lIns="152394" tIns="76197" rIns="152394" bIns="76197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latin typeface="Calibri" pitchFamily="34" charset="0"/>
              </a:rPr>
              <a:t>Errors in physical challan by Bank or Taxpayer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b="1" dirty="0">
              <a:latin typeface="Calibri" pitchFamily="34" charset="0"/>
            </a:endParaRP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Calibri" pitchFamily="34" charset="0"/>
            </a:endParaRPr>
          </a:p>
          <a:p>
            <a:pPr lvl="1" indent="-66672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For any other error, deductor needs to contact Assessing Officer</a:t>
            </a:r>
          </a:p>
          <a:p>
            <a:pPr lvl="1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29179"/>
              </p:ext>
            </p:extLst>
          </p:nvPr>
        </p:nvGraphicFramePr>
        <p:xfrm>
          <a:off x="482600" y="903012"/>
          <a:ext cx="8004175" cy="3973788"/>
        </p:xfrm>
        <a:graphic>
          <a:graphicData uri="http://schemas.openxmlformats.org/drawingml/2006/table">
            <a:tbl>
              <a:tblPr/>
              <a:tblGrid>
                <a:gridCol w="927100"/>
                <a:gridCol w="2984500"/>
                <a:gridCol w="4092575"/>
              </a:tblGrid>
              <a:tr h="5655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Sr.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No.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Type of Correction on Challan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Period for correction request (in days)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PAN/TAN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7 days from challan deposit date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Assessment Year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7 days from challan deposit date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Amount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7 days from challan deposit date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Major Head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3 months from challan deposit date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Minor Head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3 months from challan deposit date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Nature of Payment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Within 3 months from challan deposit date </a:t>
                      </a:r>
                    </a:p>
                  </a:txBody>
                  <a:tcPr marL="9524" marR="9524" marT="9522" marB="95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" y="1405128"/>
            <a:ext cx="8229600" cy="4462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PAN Errors </a:t>
            </a:r>
          </a:p>
          <a:p>
            <a:endParaRPr lang="en-US" sz="3200" dirty="0" smtClean="0"/>
          </a:p>
          <a:p>
            <a:r>
              <a:rPr lang="en-US" sz="3200" dirty="0" smtClean="0"/>
              <a:t>Taxies / Interest payment or Mismatch</a:t>
            </a:r>
          </a:p>
          <a:p>
            <a:endParaRPr lang="en-US" sz="3200" dirty="0" smtClean="0"/>
          </a:p>
          <a:p>
            <a:r>
              <a:rPr lang="en-US" sz="3200" dirty="0" smtClean="0"/>
              <a:t>Non Submission of Statement or challan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Reasons for Defaults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304800"/>
            <a:ext cx="8229600" cy="1371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Outcome of Defaults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676400"/>
            <a:ext cx="8229600" cy="4876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200" dirty="0" smtClean="0"/>
              <a:t>Show Cause Notice u/s 201(1) of I.T. Act,1961.</a:t>
            </a:r>
          </a:p>
          <a:p>
            <a:r>
              <a:rPr lang="en-US" sz="3200" dirty="0" smtClean="0"/>
              <a:t>Normally Show Cause Notice is not Responded by Assessee and no Attention is paid to the direction in show cause notice.</a:t>
            </a:r>
          </a:p>
          <a:p>
            <a:r>
              <a:rPr lang="en-US" sz="3200" dirty="0" smtClean="0"/>
              <a:t>Photo copy of Return and Challans are submitted to A.O. and system is blamed for default which is not correct.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44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Default Details can be download from TRACES through Deductor Log-in in excel format.</a:t>
            </a:r>
          </a:p>
          <a:p>
            <a:endParaRPr lang="en-US" sz="3200" dirty="0" smtClean="0"/>
          </a:p>
          <a:p>
            <a:r>
              <a:rPr lang="en-US" sz="3200" dirty="0" smtClean="0"/>
              <a:t>This default shows list of short payment records, short deductions records and list of Late payment records.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of Rectification of Default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188720" y="1295400"/>
            <a:ext cx="6858000" cy="12954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Deductor to file Correction statement in Consolidated file available from TRACES and respective correction made</a:t>
            </a:r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1173480" y="2667000"/>
            <a:ext cx="6858000" cy="13716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correction statement at NSDL TIN-FC </a:t>
            </a: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219200" y="4114800"/>
            <a:ext cx="6858000" cy="13716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is process at TRACES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73480" y="5638800"/>
            <a:ext cx="69037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Default is Remove after validation </a:t>
            </a:r>
          </a:p>
        </p:txBody>
      </p:sp>
    </p:spTree>
    <p:extLst>
      <p:ext uri="{BB962C8B-B14F-4D97-AF65-F5344CB8AC3E}">
        <p14:creationId xmlns:p14="http://schemas.microsoft.com/office/powerpoint/2010/main" val="27563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n-US" dirty="0" smtClean="0"/>
              <a:t>  1.Deletion of deductee record:</a:t>
            </a:r>
          </a:p>
          <a:p>
            <a:pPr lvl="2" algn="just"/>
            <a:r>
              <a:rPr lang="en-US" sz="2300" dirty="0" smtClean="0"/>
              <a:t>Feature of deletion of the deductee record is removed. To nullify a deductee record update the amount and related fields to “0”(zero) and add new row and update record in that row with updated value.</a:t>
            </a:r>
          </a:p>
          <a:p>
            <a:pPr lvl="1" algn="just"/>
            <a:endParaRPr lang="en-US" dirty="0" smtClean="0"/>
          </a:p>
          <a:p>
            <a:pPr marL="393192" lvl="1" indent="0" algn="just">
              <a:buNone/>
            </a:pPr>
            <a:r>
              <a:rPr lang="en-US" dirty="0" smtClean="0"/>
              <a:t>2.Date of deduction:</a:t>
            </a:r>
          </a:p>
          <a:p>
            <a:pPr marL="393192" lvl="1" indent="0" algn="just">
              <a:buNone/>
            </a:pPr>
            <a:r>
              <a:rPr lang="en-US" dirty="0" smtClean="0"/>
              <a:t>	Date of deduction of previous quarter or next quarter 	is not allowed.</a:t>
            </a:r>
          </a:p>
          <a:p>
            <a:pPr marL="393192" lvl="1" indent="0" algn="just">
              <a:buNone/>
            </a:pPr>
            <a:endParaRPr lang="en-US" dirty="0" smtClean="0"/>
          </a:p>
          <a:p>
            <a:pPr marL="393192" lvl="1" indent="0" algn="just">
              <a:buNone/>
            </a:pPr>
            <a:r>
              <a:rPr lang="en-US" dirty="0" smtClean="0"/>
              <a:t>3.	Correction or Regular returns to be prepared only 	using latest available FVU versions from TRACES or 	NSDL site.</a:t>
            </a:r>
          </a:p>
          <a:p>
            <a:pPr marL="393192" lvl="1" indent="0" algn="just">
              <a:buNone/>
            </a:pPr>
            <a:endParaRPr lang="en-US" dirty="0" smtClean="0"/>
          </a:p>
          <a:p>
            <a:pPr marL="393192" lvl="1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Important changes from 03.01.2014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20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en-US" sz="2400" dirty="0"/>
              <a:t>4</a:t>
            </a:r>
            <a:r>
              <a:rPr lang="en-US" sz="2800" dirty="0" smtClean="0"/>
              <a:t>.  </a:t>
            </a:r>
            <a:r>
              <a:rPr lang="en-US" sz="2400" dirty="0"/>
              <a:t>27A is generated on Validation of Statement by </a:t>
            </a:r>
            <a:r>
              <a:rPr lang="en-US" sz="2400" dirty="0" smtClean="0"/>
              <a:t>	TDS/TCS </a:t>
            </a:r>
            <a:r>
              <a:rPr lang="en-US" sz="2400" dirty="0"/>
              <a:t>FVU. And this are Barcoded statement </a:t>
            </a:r>
            <a:r>
              <a:rPr lang="en-US" sz="2400" dirty="0" smtClean="0"/>
              <a:t>	so </a:t>
            </a:r>
            <a:r>
              <a:rPr lang="en-US" sz="2400" dirty="0"/>
              <a:t>need to generate fresh 27A every time there </a:t>
            </a:r>
            <a:r>
              <a:rPr lang="en-US" sz="2400" dirty="0" smtClean="0"/>
              <a:t>	is </a:t>
            </a:r>
            <a:r>
              <a:rPr lang="en-US" sz="2400" dirty="0"/>
              <a:t>fresh Validation.</a:t>
            </a:r>
          </a:p>
          <a:p>
            <a:pPr marL="393192" lvl="1" indent="0" algn="just">
              <a:buNone/>
            </a:pPr>
            <a:endParaRPr lang="en-US" sz="2400" dirty="0" smtClean="0"/>
          </a:p>
          <a:p>
            <a:pPr marL="393192" lvl="1" indent="0" algn="just">
              <a:buNone/>
            </a:pPr>
            <a:endParaRPr lang="en-US" sz="2400" dirty="0"/>
          </a:p>
          <a:p>
            <a:pPr marL="393192" lvl="1" indent="0" algn="just">
              <a:buNone/>
            </a:pPr>
            <a:r>
              <a:rPr lang="en-US" sz="2400" dirty="0"/>
              <a:t>5. </a:t>
            </a:r>
            <a:r>
              <a:rPr lang="en-US" sz="2400" dirty="0" smtClean="0"/>
              <a:t>There </a:t>
            </a:r>
            <a:r>
              <a:rPr lang="en-US" sz="2400" dirty="0"/>
              <a:t>is no need to provide copy of Original </a:t>
            </a:r>
            <a:r>
              <a:rPr lang="en-US" sz="2400" dirty="0" smtClean="0"/>
              <a:t>	Token </a:t>
            </a:r>
            <a:r>
              <a:rPr lang="en-US" sz="2400" dirty="0"/>
              <a:t>Receipt or copy of statistical reports </a:t>
            </a:r>
            <a:r>
              <a:rPr lang="en-US" sz="2400" dirty="0" smtClean="0"/>
              <a:t>	print</a:t>
            </a:r>
            <a:r>
              <a:rPr lang="en-US" sz="2400" dirty="0"/>
              <a:t>.</a:t>
            </a:r>
          </a:p>
          <a:p>
            <a:pPr algn="just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7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Default menu request for correction to be selected through Digital Sign.</a:t>
            </a:r>
          </a:p>
          <a:p>
            <a:endParaRPr lang="en-US" sz="2800" dirty="0" smtClean="0"/>
          </a:p>
          <a:p>
            <a:r>
              <a:rPr lang="en-US" sz="2800" dirty="0" smtClean="0"/>
              <a:t>Respective Financial year, Quarter and form type is required to be selected.</a:t>
            </a:r>
          </a:p>
          <a:p>
            <a:endParaRPr lang="en-US" sz="2800" dirty="0" smtClean="0"/>
          </a:p>
          <a:p>
            <a:r>
              <a:rPr lang="en-US" sz="2800" dirty="0" smtClean="0"/>
              <a:t>Only two types of correction allowed.</a:t>
            </a:r>
          </a:p>
          <a:p>
            <a:pPr lvl="1"/>
            <a:r>
              <a:rPr lang="en-US" sz="2400" dirty="0" smtClean="0"/>
              <a:t> Challan correction  </a:t>
            </a:r>
          </a:p>
          <a:p>
            <a:pPr lvl="1"/>
            <a:r>
              <a:rPr lang="en-US" sz="2400" dirty="0" smtClean="0"/>
              <a:t> PAN correction</a:t>
            </a:r>
          </a:p>
          <a:p>
            <a:pPr marL="393192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Correction of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editing PAN and challan details correction confirm button to be click to submit correction return for submission page.</a:t>
            </a:r>
          </a:p>
          <a:p>
            <a:r>
              <a:rPr lang="en-US" dirty="0" smtClean="0"/>
              <a:t>Again in default menu “correction ready for submission” filed selected and row of return corrected is selected and then submit for processing button is to be click.</a:t>
            </a:r>
          </a:p>
          <a:p>
            <a:r>
              <a:rPr lang="en-US" dirty="0" smtClean="0"/>
              <a:t>After successful submission message will be displayed of successful submission.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For Government Deductor to File quarterly Statements following are some of the        pre-requisites 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Obtain Account officer Identification number (AIN).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File 24 G in Prescribed Format.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Now file TDS quarterly Statement.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 Glance </a:t>
            </a:r>
            <a:r>
              <a:rPr lang="en-US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8800" y="1206500"/>
            <a:ext cx="76200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7" rIns="91393" bIns="45697"/>
          <a:lstStyle/>
          <a:p>
            <a:pPr marL="343945" indent="-343945" algn="just" defTabSz="915422" fontAlgn="auto"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400" kern="0" dirty="0">
              <a:latin typeface="Calibri" pitchFamily="34" charset="0"/>
            </a:endParaRPr>
          </a:p>
          <a:p>
            <a:pPr marL="343945" indent="-343945" algn="just" defTabSz="915422" fontAlgn="auto"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400" kern="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Filling of E-</a:t>
            </a:r>
            <a:r>
              <a:rPr lang="en-US" dirty="0" err="1" smtClean="0"/>
              <a:t>tds</a:t>
            </a:r>
            <a:r>
              <a:rPr lang="en-US" dirty="0" smtClean="0"/>
              <a:t> returns, Problems and 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current issues.docx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7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143000"/>
            <a:ext cx="717331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Thank YOU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7887" y="2466439"/>
            <a:ext cx="717331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9966"/>
                </a:soli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QUERIES /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9966"/>
                </a:soli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SUGGETIONS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9966"/>
              </a:soli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3505200"/>
            <a:ext cx="8229600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b="1" dirty="0" smtClean="0"/>
              <a:t>CONTACT 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B-16, Ground Floor,</a:t>
            </a:r>
          </a:p>
          <a:p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Vasupujya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Chambers,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Nr. Income Tax Circle,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Ashram Road,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Ahmedabad – 380014</a:t>
            </a:r>
          </a:p>
          <a:p>
            <a:endParaRPr lang="en-US" dirty="0"/>
          </a:p>
          <a:p>
            <a:r>
              <a:rPr lang="en-US" b="1" dirty="0" smtClean="0"/>
              <a:t>E-Mail 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cadarshanpanchal@yahoo.co.in	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no. 079-27543422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079-27543522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M. no. 9974012893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9588" y="1079500"/>
            <a:ext cx="7745412" cy="5287963"/>
          </a:xfrm>
        </p:spPr>
        <p:txBody>
          <a:bodyPr lIns="152394" tIns="76197" rIns="152394" bIns="76197"/>
          <a:lstStyle/>
          <a:p>
            <a:pPr algn="just" eaLnBrk="1" hangingPunct="1">
              <a:lnSpc>
                <a:spcPct val="145000"/>
              </a:lnSpc>
              <a:buFontTx/>
              <a:buNone/>
            </a:pPr>
            <a:r>
              <a:rPr lang="en-US" sz="2400" b="1" dirty="0" smtClean="0"/>
              <a:t>Background</a:t>
            </a:r>
          </a:p>
          <a:p>
            <a:pPr algn="just" eaLnBrk="1" hangingPunct="1">
              <a:lnSpc>
                <a:spcPct val="145000"/>
              </a:lnSpc>
              <a:buSzPct val="125000"/>
            </a:pPr>
            <a:r>
              <a:rPr lang="en-US" sz="2400" dirty="0" smtClean="0"/>
              <a:t>Government deductors – mandatory to file electronic returns (TDS/TCS).</a:t>
            </a:r>
          </a:p>
          <a:p>
            <a:pPr algn="just" eaLnBrk="1" hangingPunct="1">
              <a:lnSpc>
                <a:spcPct val="145000"/>
              </a:lnSpc>
              <a:buSzPct val="125000"/>
            </a:pPr>
            <a:r>
              <a:rPr lang="en-US" sz="2400" dirty="0" smtClean="0"/>
              <a:t>Government deductors normally deposit tax through book entry (not through banks).</a:t>
            </a:r>
          </a:p>
          <a:p>
            <a:pPr algn="just" eaLnBrk="1" hangingPunct="1">
              <a:lnSpc>
                <a:spcPct val="145000"/>
              </a:lnSpc>
              <a:buSzPct val="125000"/>
            </a:pPr>
            <a:r>
              <a:rPr lang="en-US" sz="2400" dirty="0" smtClean="0"/>
              <a:t>No independent source to confirm tax payment except BIN view.</a:t>
            </a:r>
          </a:p>
        </p:txBody>
      </p:sp>
      <p:sp>
        <p:nvSpPr>
          <p:cNvPr id="41988" name="Rectangle 3" descr="Pink tissue paper"/>
          <p:cNvSpPr>
            <a:spLocks noGrp="1" noChangeArrowheads="1"/>
          </p:cNvSpPr>
          <p:nvPr>
            <p:ph type="title" idx="4294967295"/>
          </p:nvPr>
        </p:nvSpPr>
        <p:spPr>
          <a:xfrm>
            <a:off x="393700" y="533400"/>
            <a:ext cx="7378700" cy="533400"/>
          </a:xfrm>
        </p:spPr>
        <p:txBody>
          <a:bodyPr lIns="152394" tIns="76197" rIns="152394" bIns="76197">
            <a:noAutofit/>
          </a:bodyPr>
          <a:lstStyle/>
          <a:p>
            <a:pPr eaLnBrk="1" hangingPunct="1"/>
            <a:r>
              <a:rPr lang="en-US" sz="3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 24G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30200" y="812800"/>
            <a:ext cx="7758113" cy="5459413"/>
          </a:xfrm>
        </p:spPr>
        <p:txBody>
          <a:bodyPr lIns="91436" tIns="45718" rIns="91436" bIns="45718" rtlCol="0">
            <a:normAutofit fontScale="85000" lnSpcReduction="10000"/>
          </a:bodyPr>
          <a:lstStyle/>
          <a:p>
            <a:pPr algn="just" eaLnBrk="1" fontAlgn="auto" hangingPunct="1">
              <a:lnSpc>
                <a:spcPct val="145000"/>
              </a:lnSpc>
              <a:spcAft>
                <a:spcPts val="0"/>
              </a:spcAft>
              <a:buFontTx/>
              <a:buNone/>
              <a:defRPr/>
            </a:pPr>
            <a:r>
              <a:rPr lang="en-US" sz="2600" b="1" dirty="0" smtClean="0"/>
              <a:t>... continued</a:t>
            </a:r>
          </a:p>
          <a:p>
            <a:pPr algn="just" eaLnBrk="1" fontAlgn="auto" hangingPunct="1">
              <a:lnSpc>
                <a:spcPct val="145000"/>
              </a:lnSpc>
              <a:spcAft>
                <a:spcPts val="0"/>
              </a:spcAft>
              <a:buSzPct val="125000"/>
              <a:defRPr/>
            </a:pPr>
            <a:r>
              <a:rPr lang="en-US" sz="2600" dirty="0" smtClean="0"/>
              <a:t>PAO / DTO / CDDO to file statement in Form 24G. (ITD Notification no. 41/2010 dated May 31, 2010).</a:t>
            </a:r>
          </a:p>
          <a:p>
            <a:pPr algn="just" eaLnBrk="1" fontAlgn="auto" hangingPunct="1">
              <a:lnSpc>
                <a:spcPct val="135000"/>
              </a:lnSpc>
              <a:spcAft>
                <a:spcPts val="0"/>
              </a:spcAft>
              <a:buSzPct val="120000"/>
              <a:defRPr/>
            </a:pPr>
            <a:r>
              <a:rPr lang="en-US" sz="2600" dirty="0" smtClean="0"/>
              <a:t>Form 24G can be filed from F. Y. 2005-06 and onwards.</a:t>
            </a:r>
          </a:p>
          <a:p>
            <a:pPr algn="just" eaLnBrk="1" fontAlgn="auto" hangingPunct="1">
              <a:lnSpc>
                <a:spcPct val="135000"/>
              </a:lnSpc>
              <a:spcAft>
                <a:spcPts val="0"/>
              </a:spcAft>
              <a:buSzPct val="120000"/>
              <a:defRPr/>
            </a:pPr>
            <a:r>
              <a:rPr lang="en-US" sz="2600" dirty="0" smtClean="0"/>
              <a:t>Accounts officer identified by AIN (Account Officer Identification No.).</a:t>
            </a:r>
          </a:p>
          <a:p>
            <a:pPr algn="just" eaLnBrk="1" fontAlgn="auto" hangingPunct="1">
              <a:lnSpc>
                <a:spcPct val="135000"/>
              </a:lnSpc>
              <a:spcAft>
                <a:spcPts val="0"/>
              </a:spcAft>
              <a:buSzPct val="120000"/>
              <a:defRPr/>
            </a:pPr>
            <a:r>
              <a:rPr lang="en-US" sz="2600" dirty="0" smtClean="0"/>
              <a:t>Frequency - Monthly and in electronic form only.</a:t>
            </a:r>
          </a:p>
          <a:p>
            <a:pPr algn="just" eaLnBrk="1" fontAlgn="auto" hangingPunct="1">
              <a:lnSpc>
                <a:spcPct val="135000"/>
              </a:lnSpc>
              <a:spcAft>
                <a:spcPts val="0"/>
              </a:spcAft>
              <a:buSzPct val="120000"/>
              <a:defRPr/>
            </a:pPr>
            <a:r>
              <a:rPr lang="en-US" sz="2600" dirty="0" smtClean="0"/>
              <a:t>Due date of filing of Form 24G is 10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of subsequent month. </a:t>
            </a:r>
          </a:p>
          <a:p>
            <a:pPr algn="just" eaLnBrk="1" fontAlgn="auto" hangingPunct="1">
              <a:lnSpc>
                <a:spcPct val="145000"/>
              </a:lnSpc>
              <a:spcAft>
                <a:spcPts val="0"/>
              </a:spcAft>
              <a:buSzPct val="125000"/>
              <a:defRPr/>
            </a:pPr>
            <a:endParaRPr lang="en-US" sz="2500" dirty="0" smtClean="0"/>
          </a:p>
        </p:txBody>
      </p:sp>
      <p:sp>
        <p:nvSpPr>
          <p:cNvPr id="5" name="Rectangle 3" descr="Pink tissue paper"/>
          <p:cNvSpPr txBox="1">
            <a:spLocks noChangeArrowheads="1"/>
          </p:cNvSpPr>
          <p:nvPr/>
        </p:nvSpPr>
        <p:spPr bwMode="auto">
          <a:xfrm>
            <a:off x="0" y="0"/>
            <a:ext cx="7378700" cy="850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52394" tIns="76197" rIns="152394" bIns="76197"/>
          <a:lstStyle/>
          <a:p>
            <a:pPr algn="ctr">
              <a:defRPr/>
            </a:pPr>
            <a:r>
              <a:rPr lang="en-US" sz="34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Form 24G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 txBox="1">
            <a:spLocks noChangeArrowheads="1"/>
          </p:cNvSpPr>
          <p:nvPr/>
        </p:nvSpPr>
        <p:spPr bwMode="auto">
          <a:xfrm>
            <a:off x="504825" y="800100"/>
            <a:ext cx="80930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3" tIns="45692" rIns="91383" bIns="45692"/>
          <a:lstStyle/>
          <a:p>
            <a:pPr marL="342900" indent="-342900" algn="just">
              <a:spcBef>
                <a:spcPct val="20000"/>
              </a:spcBef>
              <a:buSzPct val="120000"/>
              <a:buFont typeface="Arial" pitchFamily="34" charset="0"/>
              <a:buChar char="•"/>
            </a:pPr>
            <a:endParaRPr lang="en-US" sz="25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Details of the AO filing Form 24G : AIN, Name of AO, demographic information, category of AO (Central/State, Ministry name etc).</a:t>
            </a:r>
          </a:p>
          <a:p>
            <a:pPr marL="342900" indent="-342900" algn="just">
              <a:buSzPct val="120000"/>
            </a:pPr>
            <a:endParaRPr lang="en-US" sz="24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Statement details :- Month and Year for which Form 24G is being filed.</a:t>
            </a:r>
          </a:p>
          <a:p>
            <a:pPr marL="342900" indent="-342900" algn="just">
              <a:buSzPct val="120000"/>
            </a:pPr>
            <a:endParaRPr lang="en-US" sz="24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Nature of deduction: - TDS (Salary, Non Salary) / TCS.</a:t>
            </a:r>
          </a:p>
          <a:p>
            <a:pPr marL="342900" indent="-342900" algn="just">
              <a:spcBef>
                <a:spcPct val="20000"/>
              </a:spcBef>
              <a:buSzPct val="120000"/>
            </a:pPr>
            <a:endParaRPr lang="en-US" sz="24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DDO wise payment details:- </a:t>
            </a:r>
            <a:r>
              <a:rPr lang="en-US" sz="2400" dirty="0" smtClean="0">
                <a:latin typeface="Calibri" pitchFamily="34" charset="0"/>
              </a:rPr>
              <a:t>TAN, DDO number, Name </a:t>
            </a:r>
            <a:r>
              <a:rPr lang="en-US" sz="2400" dirty="0">
                <a:latin typeface="Calibri" pitchFamily="34" charset="0"/>
              </a:rPr>
              <a:t>of DDO, tax deducted and remitted.</a:t>
            </a:r>
          </a:p>
        </p:txBody>
      </p:sp>
      <p:sp>
        <p:nvSpPr>
          <p:cNvPr id="5" name="Rectangle 3" descr="Pink tissue paper"/>
          <p:cNvSpPr txBox="1">
            <a:spLocks noChangeArrowheads="1"/>
          </p:cNvSpPr>
          <p:nvPr/>
        </p:nvSpPr>
        <p:spPr bwMode="auto">
          <a:xfrm>
            <a:off x="512132" y="304800"/>
            <a:ext cx="73787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52394" tIns="76197" rIns="152394" bIns="76197" anchor="ctr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 smtClean="0">
                <a:latin typeface="Arial" pitchFamily="34" charset="0"/>
                <a:ea typeface="+mj-ea"/>
                <a:cs typeface="Arial" pitchFamily="34" charset="0"/>
              </a:rPr>
              <a:t>Details to be filled in Form </a:t>
            </a:r>
            <a:r>
              <a:rPr lang="en-US" sz="3200" b="1" u="sng" dirty="0">
                <a:latin typeface="Arial" pitchFamily="34" charset="0"/>
                <a:ea typeface="+mj-ea"/>
                <a:cs typeface="Arial" pitchFamily="34" charset="0"/>
              </a:rPr>
              <a:t>24G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028700"/>
            <a:ext cx="7964487" cy="5100638"/>
          </a:xfrm>
        </p:spPr>
        <p:txBody>
          <a:bodyPr lIns="91436" tIns="45718" rIns="91436" bIns="45718"/>
          <a:lstStyle/>
          <a:p>
            <a:pPr marL="406400" indent="-406400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Preparation</a:t>
            </a:r>
          </a:p>
          <a:p>
            <a:pPr marL="1257300" lvl="1" indent="-492125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File format </a:t>
            </a:r>
          </a:p>
          <a:p>
            <a:pPr marL="1257300" lvl="1" indent="-492125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NSDL RPU, in-house or third party software  </a:t>
            </a:r>
          </a:p>
          <a:p>
            <a:pPr marL="406400" indent="-406400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File Validation Utility (FVU)</a:t>
            </a:r>
          </a:p>
          <a:p>
            <a:pPr marL="406400" indent="-406400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Acceptance through SAM - Generation of Provisional Receipt Number</a:t>
            </a:r>
          </a:p>
          <a:p>
            <a:pPr marL="406400" indent="-406400" algn="just" defTabSz="1522413" eaLnBrk="1" hangingPunct="1">
              <a:lnSpc>
                <a:spcPct val="125000"/>
              </a:lnSpc>
              <a:buSzPct val="120000"/>
              <a:defRPr/>
            </a:pPr>
            <a:r>
              <a:rPr lang="en-US" sz="2400" dirty="0" smtClean="0"/>
              <a:t>Upload by TIN-FC</a:t>
            </a:r>
          </a:p>
          <a:p>
            <a:pPr marL="1001713" indent="-1001713" algn="just" defTabSz="1522413" eaLnBrk="1" hangingPunct="1">
              <a:lnSpc>
                <a:spcPct val="125000"/>
              </a:lnSpc>
              <a:buClr>
                <a:srgbClr val="FF0000"/>
              </a:buClr>
              <a:buSzPct val="125000"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45060" name="Rectangle 3" descr="Pink tissue paper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621463" cy="673100"/>
          </a:xfrm>
        </p:spPr>
        <p:txBody>
          <a:bodyPr lIns="91436" tIns="45718" rIns="91436" bIns="45718">
            <a:noAutofit/>
          </a:bodyPr>
          <a:lstStyle/>
          <a:p>
            <a:pPr eaLnBrk="1" hangingPunct="1"/>
            <a:r>
              <a:rPr lang="en-US" sz="3000" b="1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Preparation and Filing of Form 24G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 txBox="1">
            <a:spLocks noChangeArrowheads="1"/>
          </p:cNvSpPr>
          <p:nvPr/>
        </p:nvSpPr>
        <p:spPr bwMode="auto">
          <a:xfrm>
            <a:off x="438150" y="939800"/>
            <a:ext cx="8248650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7" rIns="91393" bIns="45697"/>
          <a:lstStyle/>
          <a:p>
            <a:pPr marL="342900" indent="-342900" algn="just">
              <a:spcBef>
                <a:spcPct val="20000"/>
              </a:spcBef>
              <a:buSzPct val="130000"/>
              <a:defRPr/>
            </a:pPr>
            <a:r>
              <a:rPr lang="en-US" sz="2400" b="1" dirty="0" smtClean="0">
                <a:latin typeface="Times New Roman" pitchFamily="18" charset="0"/>
              </a:rPr>
              <a:t>Submission </a:t>
            </a:r>
            <a:r>
              <a:rPr lang="en-US" sz="2400" b="1" dirty="0">
                <a:latin typeface="Times New Roman" pitchFamily="18" charset="0"/>
              </a:rPr>
              <a:t>of  Form 24G statement</a:t>
            </a:r>
          </a:p>
          <a:p>
            <a:pPr algn="just">
              <a:spcBef>
                <a:spcPts val="0"/>
              </a:spcBef>
              <a:buSzPct val="100000"/>
              <a:buFont typeface="Wingdings" pitchFamily="2" charset="2"/>
              <a:buChar char="q"/>
              <a:defRPr/>
            </a:pPr>
            <a:endParaRPr lang="en-US" sz="24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Statement should be </a:t>
            </a:r>
            <a:r>
              <a:rPr lang="en-US" sz="2400" dirty="0" smtClean="0">
                <a:latin typeface="Calibri" pitchFamily="34" charset="0"/>
              </a:rPr>
              <a:t>submitted </a:t>
            </a:r>
            <a:r>
              <a:rPr lang="en-US" sz="2400" dirty="0">
                <a:latin typeface="Calibri" pitchFamily="34" charset="0"/>
              </a:rPr>
              <a:t>in CD/Pen Drive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Single computer media may contain multiple statements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After acceptance of statement, CD / Pen Drive should be returned to Accounts Office (AO)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Documents to be </a:t>
            </a:r>
            <a:r>
              <a:rPr lang="en-US" sz="2400" dirty="0" smtClean="0">
                <a:latin typeface="Calibri" pitchFamily="34" charset="0"/>
              </a:rPr>
              <a:t>submitted to </a:t>
            </a:r>
            <a:r>
              <a:rPr lang="en-US" sz="2400" dirty="0">
                <a:latin typeface="Calibri" pitchFamily="34" charset="0"/>
              </a:rPr>
              <a:t>TIN-FC are </a:t>
            </a:r>
          </a:p>
          <a:p>
            <a:pPr marL="663575" lvl="1" indent="-206375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Statement Statistics report</a:t>
            </a:r>
          </a:p>
          <a:p>
            <a:pPr marL="663575" lvl="1" indent="-206375" algn="just">
              <a:spcBef>
                <a:spcPct val="20000"/>
              </a:spcBef>
              <a:spcAft>
                <a:spcPts val="600"/>
              </a:spcAft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FVU file</a:t>
            </a:r>
            <a:endParaRPr lang="en-US" sz="2400" dirty="0">
              <a:latin typeface="Calibri" pitchFamily="34" charset="0"/>
            </a:endParaRPr>
          </a:p>
          <a:p>
            <a:pPr marL="663575" lvl="1" indent="-206375">
              <a:spcBef>
                <a:spcPct val="20000"/>
              </a:spcBef>
              <a:buSzPct val="130000"/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30000"/>
              <a:defRPr/>
            </a:pPr>
            <a:endParaRPr lang="en-US" sz="27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30000"/>
              <a:buFontTx/>
              <a:buChar char="•"/>
              <a:defRPr/>
            </a:pPr>
            <a:endParaRPr lang="en-US" sz="2700" dirty="0">
              <a:latin typeface="Times New Roman" pitchFamily="18" charset="0"/>
            </a:endParaRPr>
          </a:p>
        </p:txBody>
      </p:sp>
      <p:sp>
        <p:nvSpPr>
          <p:cNvPr id="6" name="Rectangle 2" descr="Pink tissue paper"/>
          <p:cNvSpPr txBox="1">
            <a:spLocks noChangeArrowheads="1"/>
          </p:cNvSpPr>
          <p:nvPr/>
        </p:nvSpPr>
        <p:spPr>
          <a:xfrm>
            <a:off x="104775" y="208280"/>
            <a:ext cx="8915400" cy="749300"/>
          </a:xfrm>
          <a:prstGeom prst="rect">
            <a:avLst/>
          </a:prstGeom>
        </p:spPr>
        <p:txBody>
          <a:bodyPr lIns="91393" tIns="45697" rIns="91393" bIns="45697"/>
          <a:lstStyle/>
          <a:p>
            <a:pPr>
              <a:defRPr/>
            </a:pPr>
            <a:r>
              <a:rPr lang="en-US" sz="2600" b="1" u="sng" kern="0" dirty="0">
                <a:latin typeface="Arial" pitchFamily="34" charset="0"/>
                <a:ea typeface="+mj-ea"/>
                <a:cs typeface="Arial" pitchFamily="34" charset="0"/>
              </a:rPr>
              <a:t>Procedure for </a:t>
            </a:r>
            <a:r>
              <a:rPr lang="en-US" sz="2600" b="1" u="sng" kern="0" dirty="0" smtClean="0">
                <a:latin typeface="Arial" pitchFamily="34" charset="0"/>
                <a:ea typeface="+mj-ea"/>
                <a:cs typeface="Arial" pitchFamily="34" charset="0"/>
              </a:rPr>
              <a:t>Submission </a:t>
            </a:r>
            <a:r>
              <a:rPr lang="en-US" sz="2600" b="1" u="sng" kern="0" dirty="0">
                <a:latin typeface="Arial" pitchFamily="34" charset="0"/>
                <a:ea typeface="+mj-ea"/>
                <a:cs typeface="Arial" pitchFamily="34" charset="0"/>
              </a:rPr>
              <a:t>of Form </a:t>
            </a:r>
            <a:r>
              <a:rPr lang="en-US" sz="2600" b="1" u="sng" kern="0" dirty="0" smtClean="0">
                <a:latin typeface="Arial" pitchFamily="34" charset="0"/>
                <a:ea typeface="+mj-ea"/>
                <a:cs typeface="Arial" pitchFamily="34" charset="0"/>
              </a:rPr>
              <a:t>24G statement</a:t>
            </a:r>
            <a:endParaRPr lang="en-US" sz="2600" b="1" u="sng" kern="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469900" y="990600"/>
            <a:ext cx="8188325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7" rIns="91393" bIns="45697"/>
          <a:lstStyle/>
          <a:p>
            <a:pPr marL="342900" indent="-342900" algn="just">
              <a:spcBef>
                <a:spcPct val="20000"/>
              </a:spcBef>
              <a:buSzPct val="130000"/>
              <a:defRPr/>
            </a:pPr>
            <a:r>
              <a:rPr lang="en-US" sz="2400" b="1" dirty="0" smtClean="0">
                <a:latin typeface="Times New Roman" pitchFamily="18" charset="0"/>
              </a:rPr>
              <a:t>Submission </a:t>
            </a:r>
            <a:r>
              <a:rPr lang="en-US" sz="2400" b="1" dirty="0">
                <a:latin typeface="Times New Roman" pitchFamily="18" charset="0"/>
              </a:rPr>
              <a:t>of e-TDS/TCS </a:t>
            </a:r>
            <a:r>
              <a:rPr lang="en-US" sz="2400" b="1" dirty="0" smtClean="0">
                <a:latin typeface="Times New Roman" pitchFamily="18" charset="0"/>
              </a:rPr>
              <a:t>statement</a:t>
            </a:r>
            <a:endParaRPr lang="en-US" sz="28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Statement should be </a:t>
            </a:r>
            <a:r>
              <a:rPr lang="en-US" sz="2400" dirty="0" smtClean="0">
                <a:latin typeface="Calibri" pitchFamily="34" charset="0"/>
              </a:rPr>
              <a:t>submitted </a:t>
            </a:r>
            <a:r>
              <a:rPr lang="en-US" sz="2400" dirty="0">
                <a:latin typeface="Calibri" pitchFamily="34" charset="0"/>
              </a:rPr>
              <a:t>in CD/Pen Drive</a:t>
            </a:r>
          </a:p>
          <a:p>
            <a:pPr marL="342900" indent="-342900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Single computer media may contain multiple statements</a:t>
            </a:r>
          </a:p>
          <a:p>
            <a:pPr marL="342900" indent="-342900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 After </a:t>
            </a:r>
            <a:r>
              <a:rPr lang="en-US" sz="2400" dirty="0" smtClean="0">
                <a:latin typeface="Calibri" pitchFamily="34" charset="0"/>
              </a:rPr>
              <a:t>acceptance </a:t>
            </a:r>
            <a:r>
              <a:rPr lang="en-US" sz="2400" dirty="0">
                <a:latin typeface="Calibri" pitchFamily="34" charset="0"/>
              </a:rPr>
              <a:t>of statement CD / Pen Drive should be returned to </a:t>
            </a:r>
            <a:r>
              <a:rPr lang="en-US" sz="2400" dirty="0" smtClean="0">
                <a:latin typeface="Calibri" pitchFamily="34" charset="0"/>
              </a:rPr>
              <a:t>deductor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by Tin- FC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Documents to be </a:t>
            </a:r>
            <a:r>
              <a:rPr lang="en-US" sz="2400" dirty="0" smtClean="0">
                <a:latin typeface="Calibri" pitchFamily="34" charset="0"/>
              </a:rPr>
              <a:t>Submitted to </a:t>
            </a:r>
            <a:r>
              <a:rPr lang="en-US" sz="2400" dirty="0">
                <a:latin typeface="Calibri" pitchFamily="34" charset="0"/>
              </a:rPr>
              <a:t>TIN-FC are </a:t>
            </a:r>
          </a:p>
          <a:p>
            <a:pPr marL="663575" lvl="1" indent="-206375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>
                <a:latin typeface="Calibri" pitchFamily="34" charset="0"/>
              </a:rPr>
              <a:t>Form 27A</a:t>
            </a:r>
          </a:p>
          <a:p>
            <a:pPr marL="663575" lvl="1" indent="-206375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FVU File</a:t>
            </a:r>
          </a:p>
          <a:p>
            <a:pPr marL="663575" lvl="1" indent="-206375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Copy of original provisional receipt (in case of correction statement)</a:t>
            </a:r>
          </a:p>
          <a:p>
            <a:pPr marL="663575" lvl="1" indent="-206375" algn="just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Statistical Report generated through HTML </a:t>
            </a:r>
            <a:r>
              <a:rPr lang="en-US" sz="2400" dirty="0">
                <a:latin typeface="Calibri" pitchFamily="34" charset="0"/>
              </a:rPr>
              <a:t>File(in case of correction statement</a:t>
            </a:r>
            <a:r>
              <a:rPr lang="en-US" sz="2400" dirty="0" smtClean="0">
                <a:latin typeface="Calibri" pitchFamily="34" charset="0"/>
              </a:rPr>
              <a:t>).</a:t>
            </a:r>
            <a:endParaRPr lang="en-US" sz="2400" dirty="0">
              <a:latin typeface="Calibri" pitchFamily="34" charset="0"/>
            </a:endParaRPr>
          </a:p>
          <a:p>
            <a:pPr marL="663575" lvl="1" indent="-206375">
              <a:spcBef>
                <a:spcPct val="20000"/>
              </a:spcBef>
              <a:buSzPct val="130000"/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30000"/>
              <a:defRPr/>
            </a:pPr>
            <a:endParaRPr lang="en-US" sz="27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30000"/>
              <a:buFontTx/>
              <a:buChar char="•"/>
              <a:defRPr/>
            </a:pPr>
            <a:endParaRPr lang="en-US" sz="2700" dirty="0">
              <a:latin typeface="Times New Roman" pitchFamily="18" charset="0"/>
            </a:endParaRPr>
          </a:p>
        </p:txBody>
      </p:sp>
      <p:sp>
        <p:nvSpPr>
          <p:cNvPr id="6" name="Rectangle 2" descr="Pink tissue paper"/>
          <p:cNvSpPr txBox="1">
            <a:spLocks noChangeArrowheads="1"/>
          </p:cNvSpPr>
          <p:nvPr/>
        </p:nvSpPr>
        <p:spPr>
          <a:xfrm>
            <a:off x="152400" y="198120"/>
            <a:ext cx="8839200" cy="819150"/>
          </a:xfrm>
          <a:prstGeom prst="rect">
            <a:avLst/>
          </a:prstGeom>
        </p:spPr>
        <p:txBody>
          <a:bodyPr lIns="91393" tIns="45697" rIns="91393" bIns="45697"/>
          <a:lstStyle/>
          <a:p>
            <a:pPr>
              <a:defRPr/>
            </a:pPr>
            <a:r>
              <a:rPr lang="en-US" sz="2800" b="1" u="sng" kern="0" dirty="0">
                <a:latin typeface="Arial" pitchFamily="34" charset="0"/>
                <a:ea typeface="+mj-ea"/>
                <a:cs typeface="Arial" pitchFamily="34" charset="0"/>
              </a:rPr>
              <a:t>Procedure for </a:t>
            </a:r>
            <a:r>
              <a:rPr lang="en-US" sz="2800" b="1" u="sng" kern="0" dirty="0" smtClean="0">
                <a:latin typeface="Arial" pitchFamily="34" charset="0"/>
                <a:ea typeface="+mj-ea"/>
                <a:cs typeface="Arial" pitchFamily="34" charset="0"/>
              </a:rPr>
              <a:t>submission </a:t>
            </a:r>
            <a:r>
              <a:rPr lang="en-US" sz="2800" b="1" u="sng" kern="0" dirty="0">
                <a:latin typeface="Arial" pitchFamily="34" charset="0"/>
                <a:ea typeface="+mj-ea"/>
                <a:cs typeface="Arial" pitchFamily="34" charset="0"/>
              </a:rPr>
              <a:t>of e-TDS/TCS statement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</TotalTime>
  <Words>1565</Words>
  <Application>Microsoft Office PowerPoint</Application>
  <PresentationFormat>On-screen Show (4:3)</PresentationFormat>
  <Paragraphs>331</Paragraphs>
  <Slides>31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A Glance On TDS Related Issues</vt:lpstr>
      <vt:lpstr>1.AIN registration</vt:lpstr>
      <vt:lpstr>At Glance :</vt:lpstr>
      <vt:lpstr>Form 24G</vt:lpstr>
      <vt:lpstr>PowerPoint Presentation</vt:lpstr>
      <vt:lpstr>PowerPoint Presentation</vt:lpstr>
      <vt:lpstr>Preparation and Filing of Form 24G</vt:lpstr>
      <vt:lpstr>PowerPoint Presentation</vt:lpstr>
      <vt:lpstr>PowerPoint Presentation</vt:lpstr>
      <vt:lpstr>PowerPoint Presentation</vt:lpstr>
      <vt:lpstr>Modes Of Filling TDS Return</vt:lpstr>
      <vt:lpstr>PowerPoint Presentation</vt:lpstr>
      <vt:lpstr>PowerPoint Presentation</vt:lpstr>
      <vt:lpstr>Errors in paper returns resulting non-upload to central system</vt:lpstr>
      <vt:lpstr>TDS/TCS Forms and Periodicity</vt:lpstr>
      <vt:lpstr>PowerPoint Presentation</vt:lpstr>
      <vt:lpstr>Acceptance of Correction Statements</vt:lpstr>
      <vt:lpstr>PowerPoint Presentation</vt:lpstr>
      <vt:lpstr>Multi Batch Corrections -  </vt:lpstr>
      <vt:lpstr>Online Views at NSDL </vt:lpstr>
      <vt:lpstr>PowerPoint Presentation</vt:lpstr>
      <vt:lpstr>Reasons for Defaults</vt:lpstr>
      <vt:lpstr>PowerPoint Presentation</vt:lpstr>
      <vt:lpstr>Cont….</vt:lpstr>
      <vt:lpstr>Process of Rectification of Default</vt:lpstr>
      <vt:lpstr>Important changes from 03.01.2014</vt:lpstr>
      <vt:lpstr>Cont…..</vt:lpstr>
      <vt:lpstr>Online Correction of Return</vt:lpstr>
      <vt:lpstr>Cont…..</vt:lpstr>
      <vt:lpstr>Filling of E-tds returns, Problems and Issues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Glance On TDS Related Issues In Government Sector</dc:title>
  <dc:creator>SAIRAM</dc:creator>
  <cp:lastModifiedBy>Administrator</cp:lastModifiedBy>
  <cp:revision>143</cp:revision>
  <dcterms:created xsi:type="dcterms:W3CDTF">2014-02-22T09:04:30Z</dcterms:created>
  <dcterms:modified xsi:type="dcterms:W3CDTF">2015-01-26T09:30:52Z</dcterms:modified>
</cp:coreProperties>
</file>